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997" r:id="rId2"/>
    <p:sldId id="99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0933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C35EF-66F1-4D77-834C-DFDED12D31C9}" v="3" dt="2023-03-22T17:17:07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01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164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4431E-73C5-48AC-96B8-ED60ABCFFAD9}" type="datetimeFigureOut">
              <a:rPr lang="en-GB" smtClean="0"/>
              <a:t>22/03/2023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B6A5C-6C46-4AD4-B813-A714CB4108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26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66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3C8596-C0E9-2601-DEFA-8AA08D965A53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20099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B7FE-1BF9-4C15-88BD-B19E97BE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QWE?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61E0E-6164-4452-BF79-C3869CF7A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632" y="1566544"/>
            <a:ext cx="10287546" cy="5291455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/>
              <a:t>Any experience of providing legal services where someone can develop at least two or more competences - outlined in the Statement of Solicitor Competence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200" dirty="0"/>
              <a:t>Can be done in England or Wales or overseas – does not have to be in organisation we regulate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200" dirty="0"/>
              <a:t>Must be at least two years’ working full time or equivalent part time and can be done in up to four separate organisations providing legal services - no minimum or maximum length for each individual period 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200" dirty="0"/>
              <a:t>Can be current and previous roles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Confirmed by a solicitor we regulate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200" dirty="0"/>
          </a:p>
        </p:txBody>
      </p:sp>
      <p:pic>
        <p:nvPicPr>
          <p:cNvPr id="5" name="Graphic 4" descr="Scales of justice with solid fill">
            <a:extLst>
              <a:ext uri="{FF2B5EF4-FFF2-40B4-BE49-F238E27FC236}">
                <a16:creationId xmlns:a16="http://schemas.microsoft.com/office/drawing/2014/main" id="{7FF2FFF3-4B73-43DC-A6BC-6DA8EF11E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918" y="1561054"/>
            <a:ext cx="649905" cy="649905"/>
          </a:xfrm>
          <a:prstGeom prst="rect">
            <a:avLst/>
          </a:prstGeom>
        </p:spPr>
      </p:pic>
      <p:pic>
        <p:nvPicPr>
          <p:cNvPr id="7" name="Graphic 6" descr="Earth Globe - Asia with solid fill">
            <a:extLst>
              <a:ext uri="{FF2B5EF4-FFF2-40B4-BE49-F238E27FC236}">
                <a16:creationId xmlns:a16="http://schemas.microsoft.com/office/drawing/2014/main" id="{0474A027-9573-4800-93A8-4A27137844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3177" y="2718184"/>
            <a:ext cx="609388" cy="609388"/>
          </a:xfrm>
          <a:prstGeom prst="rect">
            <a:avLst/>
          </a:prstGeom>
        </p:spPr>
      </p:pic>
      <p:pic>
        <p:nvPicPr>
          <p:cNvPr id="15" name="Graphic 14" descr="Daily calendar with solid fill">
            <a:extLst>
              <a:ext uri="{FF2B5EF4-FFF2-40B4-BE49-F238E27FC236}">
                <a16:creationId xmlns:a16="http://schemas.microsoft.com/office/drawing/2014/main" id="{A81EE45D-5CAE-4603-B12C-FAB47A5549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955" y="3810228"/>
            <a:ext cx="649906" cy="649906"/>
          </a:xfrm>
          <a:prstGeom prst="rect">
            <a:avLst/>
          </a:prstGeom>
        </p:spPr>
      </p:pic>
      <p:pic>
        <p:nvPicPr>
          <p:cNvPr id="12" name="Graphic 11" descr="Employee badge with solid fill">
            <a:extLst>
              <a:ext uri="{FF2B5EF4-FFF2-40B4-BE49-F238E27FC236}">
                <a16:creationId xmlns:a16="http://schemas.microsoft.com/office/drawing/2014/main" id="{12634BED-2F2E-AFF1-9692-CECF137AFC8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3206" y="5072242"/>
            <a:ext cx="700103" cy="700103"/>
          </a:xfrm>
          <a:prstGeom prst="rect">
            <a:avLst/>
          </a:prstGeom>
        </p:spPr>
      </p:pic>
      <p:pic>
        <p:nvPicPr>
          <p:cNvPr id="6" name="Graphic 5" descr="Badge Tick with solid fill">
            <a:extLst>
              <a:ext uri="{FF2B5EF4-FFF2-40B4-BE49-F238E27FC236}">
                <a16:creationId xmlns:a16="http://schemas.microsoft.com/office/drawing/2014/main" id="{7D3018C7-B22F-33BD-B751-3D544688A2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0080" y="5894761"/>
            <a:ext cx="795582" cy="79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09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9CCF7-645C-4701-9DA9-01A83F7E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confirmed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0262-77EB-404A-9E9A-2D06DA3A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2709" y="1872343"/>
            <a:ext cx="10324858" cy="3979817"/>
          </a:xfrm>
        </p:spPr>
        <p:txBody>
          <a:bodyPr/>
          <a:lstStyle/>
          <a:p>
            <a:pPr marL="0" indent="0">
              <a:buNone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Exposure to some or all of the competences </a:t>
            </a: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solicitor </a:t>
            </a:r>
            <a:r>
              <a:rPr kumimoji="0" lang="en-GB" sz="24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confirming 	      whether individual is competent</a:t>
            </a:r>
          </a:p>
          <a:p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length of work experience/placement carried out</a:t>
            </a:r>
          </a:p>
          <a:p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Whether or not there are character and suitability issues</a:t>
            </a:r>
          </a:p>
          <a:p>
            <a:pPr marL="0" indent="0">
              <a:buNone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/>
              <a:t>Should be confirmed if it meets our criteria </a:t>
            </a:r>
          </a:p>
          <a:p>
            <a:pPr marL="0" indent="0">
              <a:buNone/>
            </a:pPr>
            <a:r>
              <a:rPr lang="en-GB" sz="2400" dirty="0"/>
              <a:t>	</a:t>
            </a:r>
          </a:p>
        </p:txBody>
      </p:sp>
      <p:pic>
        <p:nvPicPr>
          <p:cNvPr id="5" name="Graphic 4" descr="Badge Tick outline">
            <a:extLst>
              <a:ext uri="{FF2B5EF4-FFF2-40B4-BE49-F238E27FC236}">
                <a16:creationId xmlns:a16="http://schemas.microsoft.com/office/drawing/2014/main" id="{D31A9BDF-91F8-48B9-A2D4-8E4C01506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703" y="1782680"/>
            <a:ext cx="914400" cy="914400"/>
          </a:xfrm>
          <a:prstGeom prst="rect">
            <a:avLst/>
          </a:prstGeom>
        </p:spPr>
      </p:pic>
      <p:pic>
        <p:nvPicPr>
          <p:cNvPr id="7" name="Graphic 6" descr="Daily calendar outline">
            <a:extLst>
              <a:ext uri="{FF2B5EF4-FFF2-40B4-BE49-F238E27FC236}">
                <a16:creationId xmlns:a16="http://schemas.microsoft.com/office/drawing/2014/main" id="{67E8D7CB-B058-492A-AC1E-65A7B431CB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196" y="2836453"/>
            <a:ext cx="914400" cy="914400"/>
          </a:xfrm>
          <a:prstGeom prst="rect">
            <a:avLst/>
          </a:prstGeom>
        </p:spPr>
      </p:pic>
      <p:pic>
        <p:nvPicPr>
          <p:cNvPr id="9" name="Graphic 8" descr="Questions with solid fill">
            <a:extLst>
              <a:ext uri="{FF2B5EF4-FFF2-40B4-BE49-F238E27FC236}">
                <a16:creationId xmlns:a16="http://schemas.microsoft.com/office/drawing/2014/main" id="{09E5076E-E97C-472E-AEC0-4856092C6E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8550" y="3917623"/>
            <a:ext cx="800706" cy="800706"/>
          </a:xfrm>
          <a:prstGeom prst="rect">
            <a:avLst/>
          </a:prstGeom>
        </p:spPr>
      </p:pic>
      <p:pic>
        <p:nvPicPr>
          <p:cNvPr id="6" name="Graphic 5" descr="Thumbs up sign outline">
            <a:extLst>
              <a:ext uri="{FF2B5EF4-FFF2-40B4-BE49-F238E27FC236}">
                <a16:creationId xmlns:a16="http://schemas.microsoft.com/office/drawing/2014/main" id="{349E9590-0C1F-4528-B51A-9788A8A20F3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5746" y="4830305"/>
            <a:ext cx="707299" cy="7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59766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1_Default Design</vt:lpstr>
      <vt:lpstr>What is QWE?</vt:lpstr>
      <vt:lpstr>What is confirmed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2023-03-22T17:17:13Z</dcterms:created>
  <dcterms:modified xsi:type="dcterms:W3CDTF">2023-03-22T17:17:19Z</dcterms:modified>
</cp:coreProperties>
</file>