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handoutMasterIdLst>
    <p:handoutMasterId r:id="rId16"/>
  </p:handoutMasterIdLst>
  <p:sldIdLst>
    <p:sldId id="261" r:id="rId2"/>
    <p:sldId id="260" r:id="rId3"/>
    <p:sldId id="271" r:id="rId4"/>
    <p:sldId id="273" r:id="rId5"/>
    <p:sldId id="262" r:id="rId6"/>
    <p:sldId id="264" r:id="rId7"/>
    <p:sldId id="274" r:id="rId8"/>
    <p:sldId id="275" r:id="rId9"/>
    <p:sldId id="267" r:id="rId10"/>
    <p:sldId id="266" r:id="rId11"/>
    <p:sldId id="270" r:id="rId12"/>
    <p:sldId id="268" r:id="rId13"/>
    <p:sldId id="272" r:id="rId14"/>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C70693-2D52-479D-A819-6A12065DB965}" v="3" dt="2023-03-22T17:16:36.5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364" autoAdjust="0"/>
  </p:normalViewPr>
  <p:slideViewPr>
    <p:cSldViewPr>
      <p:cViewPr varScale="1">
        <p:scale>
          <a:sx n="137" d="100"/>
          <a:sy n="137" d="100"/>
        </p:scale>
        <p:origin x="900" y="132"/>
      </p:cViewPr>
      <p:guideLst>
        <p:guide orient="horz" pos="634"/>
        <p:guide pos="4014"/>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7" d="100"/>
          <a:sy n="87" d="100"/>
        </p:scale>
        <p:origin x="384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3/22/2023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5A954-A0FB-42BB-8FC1-0E92CC2D89FA}" type="datetimeFigureOut">
              <a:rPr lang="en-GB" smtClean="0"/>
              <a:t>22/03/2023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550F7A-7D28-4911-B998-A90371BD7DA8}" type="slidenum">
              <a:rPr lang="en-GB" smtClean="0"/>
              <a:t>‹#›</a:t>
            </a:fld>
            <a:endParaRPr lang="en-GB"/>
          </a:p>
        </p:txBody>
      </p:sp>
    </p:spTree>
    <p:extLst>
      <p:ext uri="{BB962C8B-B14F-4D97-AF65-F5344CB8AC3E}">
        <p14:creationId xmlns:p14="http://schemas.microsoft.com/office/powerpoint/2010/main" val="172338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550F7A-7D28-4911-B998-A90371BD7DA8}" type="slidenum">
              <a:rPr lang="en-GB" smtClean="0"/>
              <a:t>1</a:t>
            </a:fld>
            <a:endParaRPr lang="en-GB"/>
          </a:p>
        </p:txBody>
      </p:sp>
    </p:spTree>
    <p:extLst>
      <p:ext uri="{BB962C8B-B14F-4D97-AF65-F5344CB8AC3E}">
        <p14:creationId xmlns:p14="http://schemas.microsoft.com/office/powerpoint/2010/main" val="12733314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550F7A-7D28-4911-B998-A90371BD7DA8}" type="slidenum">
              <a:rPr lang="en-GB" smtClean="0"/>
              <a:t>12</a:t>
            </a:fld>
            <a:endParaRPr lang="en-GB"/>
          </a:p>
        </p:txBody>
      </p:sp>
    </p:spTree>
    <p:extLst>
      <p:ext uri="{BB962C8B-B14F-4D97-AF65-F5344CB8AC3E}">
        <p14:creationId xmlns:p14="http://schemas.microsoft.com/office/powerpoint/2010/main" val="721468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550F7A-7D28-4911-B998-A90371BD7DA8}" type="slidenum">
              <a:rPr lang="en-GB" smtClean="0"/>
              <a:t>13</a:t>
            </a:fld>
            <a:endParaRPr lang="en-GB"/>
          </a:p>
        </p:txBody>
      </p:sp>
    </p:spTree>
    <p:extLst>
      <p:ext uri="{BB962C8B-B14F-4D97-AF65-F5344CB8AC3E}">
        <p14:creationId xmlns:p14="http://schemas.microsoft.com/office/powerpoint/2010/main" val="3231013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550F7A-7D28-4911-B998-A90371BD7DA8}" type="slidenum">
              <a:rPr lang="en-GB" smtClean="0"/>
              <a:t>2</a:t>
            </a:fld>
            <a:endParaRPr lang="en-GB"/>
          </a:p>
        </p:txBody>
      </p:sp>
    </p:spTree>
    <p:extLst>
      <p:ext uri="{BB962C8B-B14F-4D97-AF65-F5344CB8AC3E}">
        <p14:creationId xmlns:p14="http://schemas.microsoft.com/office/powerpoint/2010/main" val="1788475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550F7A-7D28-4911-B998-A90371BD7DA8}" type="slidenum">
              <a:rPr lang="en-GB" smtClean="0"/>
              <a:t>3</a:t>
            </a:fld>
            <a:endParaRPr lang="en-GB"/>
          </a:p>
        </p:txBody>
      </p:sp>
    </p:spTree>
    <p:extLst>
      <p:ext uri="{BB962C8B-B14F-4D97-AF65-F5344CB8AC3E}">
        <p14:creationId xmlns:p14="http://schemas.microsoft.com/office/powerpoint/2010/main" val="1570686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550F7A-7D28-4911-B998-A90371BD7DA8}" type="slidenum">
              <a:rPr lang="en-GB" smtClean="0"/>
              <a:t>4</a:t>
            </a:fld>
            <a:endParaRPr lang="en-GB"/>
          </a:p>
        </p:txBody>
      </p:sp>
    </p:spTree>
    <p:extLst>
      <p:ext uri="{BB962C8B-B14F-4D97-AF65-F5344CB8AC3E}">
        <p14:creationId xmlns:p14="http://schemas.microsoft.com/office/powerpoint/2010/main" val="616723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550F7A-7D28-4911-B998-A90371BD7DA8}" type="slidenum">
              <a:rPr lang="en-GB" smtClean="0"/>
              <a:t>5</a:t>
            </a:fld>
            <a:endParaRPr lang="en-GB"/>
          </a:p>
        </p:txBody>
      </p:sp>
    </p:spTree>
    <p:extLst>
      <p:ext uri="{BB962C8B-B14F-4D97-AF65-F5344CB8AC3E}">
        <p14:creationId xmlns:p14="http://schemas.microsoft.com/office/powerpoint/2010/main" val="1835713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550F7A-7D28-4911-B998-A90371BD7DA8}" type="slidenum">
              <a:rPr lang="en-GB" smtClean="0"/>
              <a:t>6</a:t>
            </a:fld>
            <a:endParaRPr lang="en-GB"/>
          </a:p>
        </p:txBody>
      </p:sp>
    </p:spTree>
    <p:extLst>
      <p:ext uri="{BB962C8B-B14F-4D97-AF65-F5344CB8AC3E}">
        <p14:creationId xmlns:p14="http://schemas.microsoft.com/office/powerpoint/2010/main" val="3223163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550F7A-7D28-4911-B998-A90371BD7DA8}" type="slidenum">
              <a:rPr lang="en-GB" smtClean="0"/>
              <a:t>9</a:t>
            </a:fld>
            <a:endParaRPr lang="en-GB"/>
          </a:p>
        </p:txBody>
      </p:sp>
    </p:spTree>
    <p:extLst>
      <p:ext uri="{BB962C8B-B14F-4D97-AF65-F5344CB8AC3E}">
        <p14:creationId xmlns:p14="http://schemas.microsoft.com/office/powerpoint/2010/main" val="4026797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550F7A-7D28-4911-B998-A90371BD7DA8}" type="slidenum">
              <a:rPr lang="en-GB" smtClean="0"/>
              <a:t>10</a:t>
            </a:fld>
            <a:endParaRPr lang="en-GB"/>
          </a:p>
        </p:txBody>
      </p:sp>
    </p:spTree>
    <p:extLst>
      <p:ext uri="{BB962C8B-B14F-4D97-AF65-F5344CB8AC3E}">
        <p14:creationId xmlns:p14="http://schemas.microsoft.com/office/powerpoint/2010/main" val="2408130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550F7A-7D28-4911-B998-A90371BD7DA8}" type="slidenum">
              <a:rPr lang="en-GB" smtClean="0"/>
              <a:t>11</a:t>
            </a:fld>
            <a:endParaRPr lang="en-GB"/>
          </a:p>
        </p:txBody>
      </p:sp>
    </p:spTree>
    <p:extLst>
      <p:ext uri="{BB962C8B-B14F-4D97-AF65-F5344CB8AC3E}">
        <p14:creationId xmlns:p14="http://schemas.microsoft.com/office/powerpoint/2010/main" val="5615244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a:p>
        </p:txBody>
      </p:sp>
      <p:sp>
        <p:nvSpPr>
          <p:cNvPr id="4" name="TextBox 3">
            <a:extLst>
              <a:ext uri="{FF2B5EF4-FFF2-40B4-BE49-F238E27FC236}">
                <a16:creationId xmlns:a16="http://schemas.microsoft.com/office/drawing/2014/main" id="{62FA1081-270A-F3AB-1C78-9DBFEAAD864F}"/>
              </a:ext>
            </a:extLst>
          </p:cNvPr>
          <p:cNvSpPr txBox="1"/>
          <p:nvPr>
            <p:extLst>
              <p:ext uri="{1162E1C5-73C7-4A58-AE30-91384D911F3F}">
                <p184:classification xmlns:p184="http://schemas.microsoft.com/office/powerpoint/2018/4/main" val="hdr"/>
              </p:ext>
            </p:extLst>
          </p:nvPr>
        </p:nvSpPr>
        <p:spPr>
          <a:xfrm>
            <a:off x="3970338" y="0"/>
            <a:ext cx="1241425" cy="167640"/>
          </a:xfrm>
          <a:prstGeom prst="rect">
            <a:avLst/>
          </a:prstGeom>
        </p:spPr>
        <p:txBody>
          <a:bodyPr horzOverflow="overflow" lIns="0" tIns="0" rIns="0" bIns="0">
            <a:spAutoFit/>
          </a:bodyPr>
          <a:lstStyle/>
          <a:p>
            <a:pPr algn="l"/>
            <a:r>
              <a:rPr lang="en-GB" sz="1100">
                <a:solidFill>
                  <a:srgbClr val="000000"/>
                </a:solidFill>
                <a:latin typeface="Arial" panose="020B0604020202020204" pitchFamily="34" charset="0"/>
                <a:cs typeface="Arial" panose="020B0604020202020204" pitchFamily="34" charset="0"/>
              </a:rPr>
              <a:t>Sensitivity: General</a:t>
            </a:r>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qe.sra.org.uk/exam-arrangements/assessment-information/sqe2-sample-question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s://sqe.sra.org.uk/exam-arrangements/assessment-information/sqe1-sample-question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271072" y="1347614"/>
            <a:ext cx="6694488" cy="1101725"/>
          </a:xfrm>
        </p:spPr>
        <p:txBody>
          <a:bodyPr/>
          <a:lstStyle/>
          <a:p>
            <a:pPr eaLnBrk="1" hangingPunct="1">
              <a:defRPr/>
            </a:pPr>
            <a:r>
              <a:rPr lang="en-GB" b="1" dirty="0">
                <a:ea typeface="ＭＳ Ｐゴシック" pitchFamily="34" charset="-128"/>
              </a:rPr>
              <a:t>Using the SQE sample questions</a:t>
            </a:r>
          </a:p>
        </p:txBody>
      </p:sp>
      <p:sp>
        <p:nvSpPr>
          <p:cNvPr id="3075" name="Rectangle 5"/>
          <p:cNvSpPr>
            <a:spLocks noGrp="1" noChangeArrowheads="1"/>
          </p:cNvSpPr>
          <p:nvPr>
            <p:ph type="subTitle" idx="1"/>
          </p:nvPr>
        </p:nvSpPr>
        <p:spPr>
          <a:xfrm>
            <a:off x="1271072" y="2466940"/>
            <a:ext cx="6624637" cy="1051661"/>
          </a:xfrm>
        </p:spPr>
        <p:txBody>
          <a:bodyPr/>
          <a:lstStyle/>
          <a:p>
            <a:pPr eaLnBrk="1" hangingPunct="1"/>
            <a:r>
              <a:rPr lang="en-GB" dirty="0">
                <a:solidFill>
                  <a:srgbClr val="262626"/>
                </a:solidFill>
                <a:ea typeface="ＭＳ Ｐゴシック" pitchFamily="34" charset="-128"/>
              </a:rPr>
              <a:t>Tim Maddison, </a:t>
            </a:r>
          </a:p>
          <a:p>
            <a:pPr eaLnBrk="1" hangingPunct="1"/>
            <a:r>
              <a:rPr lang="en-GB" dirty="0">
                <a:solidFill>
                  <a:srgbClr val="262626"/>
                </a:solidFill>
                <a:ea typeface="ＭＳ Ｐゴシック" pitchFamily="34" charset="-128"/>
              </a:rPr>
              <a:t>Academic Head SQE1, Kaplan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739AD-F1CC-48DF-8D19-7B0BEFE5D1FD}"/>
              </a:ext>
            </a:extLst>
          </p:cNvPr>
          <p:cNvSpPr>
            <a:spLocks noGrp="1"/>
          </p:cNvSpPr>
          <p:nvPr>
            <p:ph type="title"/>
          </p:nvPr>
        </p:nvSpPr>
        <p:spPr/>
        <p:txBody>
          <a:bodyPr/>
          <a:lstStyle/>
          <a:p>
            <a:r>
              <a:rPr lang="en-GB" dirty="0"/>
              <a:t>Candidate feedback	</a:t>
            </a:r>
          </a:p>
        </p:txBody>
      </p:sp>
      <p:sp>
        <p:nvSpPr>
          <p:cNvPr id="3" name="Content Placeholder 2">
            <a:extLst>
              <a:ext uri="{FF2B5EF4-FFF2-40B4-BE49-F238E27FC236}">
                <a16:creationId xmlns:a16="http://schemas.microsoft.com/office/drawing/2014/main" id="{AFF6F75B-CE13-4141-A620-291A0A6A26A9}"/>
              </a:ext>
            </a:extLst>
          </p:cNvPr>
          <p:cNvSpPr>
            <a:spLocks noGrp="1"/>
          </p:cNvSpPr>
          <p:nvPr>
            <p:ph idx="1"/>
          </p:nvPr>
        </p:nvSpPr>
        <p:spPr/>
        <p:txBody>
          <a:bodyPr/>
          <a:lstStyle/>
          <a:p>
            <a:r>
              <a:rPr lang="en-GB" dirty="0"/>
              <a:t>Samples are </a:t>
            </a:r>
            <a:r>
              <a:rPr lang="en-GB" b="1" dirty="0"/>
              <a:t>easier</a:t>
            </a:r>
            <a:r>
              <a:rPr lang="en-GB" dirty="0"/>
              <a:t> and </a:t>
            </a:r>
            <a:r>
              <a:rPr lang="en-GB" b="1" dirty="0"/>
              <a:t>shorter</a:t>
            </a:r>
            <a:r>
              <a:rPr lang="en-GB" dirty="0"/>
              <a:t> than the assessment</a:t>
            </a:r>
          </a:p>
          <a:p>
            <a:pPr lvl="1"/>
            <a:r>
              <a:rPr lang="en-GB" dirty="0"/>
              <a:t>10-12% of responses to survey</a:t>
            </a:r>
          </a:p>
          <a:p>
            <a:pPr lvl="1"/>
            <a:endParaRPr lang="en-GB" dirty="0"/>
          </a:p>
          <a:p>
            <a:r>
              <a:rPr lang="en-GB" dirty="0"/>
              <a:t>Easier:</a:t>
            </a:r>
          </a:p>
          <a:p>
            <a:pPr lvl="1"/>
            <a:r>
              <a:rPr lang="en-GB" dirty="0"/>
              <a:t>All questions set at Day 1 level</a:t>
            </a:r>
          </a:p>
          <a:p>
            <a:pPr lvl="1"/>
            <a:r>
              <a:rPr lang="en-GB" dirty="0"/>
              <a:t>Angoff panel assess question difficulty / pass mark</a:t>
            </a:r>
          </a:p>
          <a:p>
            <a:pPr lvl="1"/>
            <a:r>
              <a:rPr lang="en-GB" dirty="0"/>
              <a:t>Angoff scores for sample questions in line with assessment</a:t>
            </a:r>
          </a:p>
          <a:p>
            <a:pPr lvl="1"/>
            <a:r>
              <a:rPr lang="en-GB" dirty="0"/>
              <a:t>SRA subject matter expert review</a:t>
            </a:r>
          </a:p>
        </p:txBody>
      </p:sp>
    </p:spTree>
    <p:extLst>
      <p:ext uri="{BB962C8B-B14F-4D97-AF65-F5344CB8AC3E}">
        <p14:creationId xmlns:p14="http://schemas.microsoft.com/office/powerpoint/2010/main" val="130679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739AD-F1CC-48DF-8D19-7B0BEFE5D1FD}"/>
              </a:ext>
            </a:extLst>
          </p:cNvPr>
          <p:cNvSpPr>
            <a:spLocks noGrp="1"/>
          </p:cNvSpPr>
          <p:nvPr>
            <p:ph type="title"/>
          </p:nvPr>
        </p:nvSpPr>
        <p:spPr/>
        <p:txBody>
          <a:bodyPr/>
          <a:lstStyle/>
          <a:p>
            <a:r>
              <a:rPr lang="en-GB" dirty="0"/>
              <a:t>Candidate feedback	</a:t>
            </a:r>
          </a:p>
        </p:txBody>
      </p:sp>
      <p:sp>
        <p:nvSpPr>
          <p:cNvPr id="3" name="Content Placeholder 2">
            <a:extLst>
              <a:ext uri="{FF2B5EF4-FFF2-40B4-BE49-F238E27FC236}">
                <a16:creationId xmlns:a16="http://schemas.microsoft.com/office/drawing/2014/main" id="{AFF6F75B-CE13-4141-A620-291A0A6A26A9}"/>
              </a:ext>
            </a:extLst>
          </p:cNvPr>
          <p:cNvSpPr>
            <a:spLocks noGrp="1"/>
          </p:cNvSpPr>
          <p:nvPr>
            <p:ph idx="1"/>
          </p:nvPr>
        </p:nvSpPr>
        <p:spPr/>
        <p:txBody>
          <a:bodyPr/>
          <a:lstStyle/>
          <a:p>
            <a:r>
              <a:rPr lang="en-GB" dirty="0"/>
              <a:t>Sample questions are </a:t>
            </a:r>
            <a:r>
              <a:rPr lang="en-GB" b="1" dirty="0"/>
              <a:t>shorter</a:t>
            </a:r>
            <a:r>
              <a:rPr lang="en-GB" dirty="0"/>
              <a:t> than the assessment questions</a:t>
            </a:r>
          </a:p>
          <a:p>
            <a:endParaRPr lang="en-GB" dirty="0"/>
          </a:p>
          <a:p>
            <a:pPr lvl="1"/>
            <a:r>
              <a:rPr lang="en-GB" dirty="0"/>
              <a:t>Sample questions vary in length to reflect assessment</a:t>
            </a:r>
          </a:p>
          <a:p>
            <a:pPr lvl="1"/>
            <a:r>
              <a:rPr lang="en-US" dirty="0"/>
              <a:t>Some areas of the FLK that are not covered by sample questions may require longer stems / options</a:t>
            </a:r>
            <a:endParaRPr lang="en-GB" dirty="0"/>
          </a:p>
        </p:txBody>
      </p:sp>
    </p:spTree>
    <p:extLst>
      <p:ext uri="{BB962C8B-B14F-4D97-AF65-F5344CB8AC3E}">
        <p14:creationId xmlns:p14="http://schemas.microsoft.com/office/powerpoint/2010/main" val="37103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5896B-FE05-4C3E-90F4-4D031B05FA65}"/>
              </a:ext>
            </a:extLst>
          </p:cNvPr>
          <p:cNvSpPr>
            <a:spLocks noGrp="1"/>
          </p:cNvSpPr>
          <p:nvPr>
            <p:ph type="title"/>
          </p:nvPr>
        </p:nvSpPr>
        <p:spPr/>
        <p:txBody>
          <a:bodyPr/>
          <a:lstStyle/>
          <a:p>
            <a:r>
              <a:rPr lang="en-GB" dirty="0"/>
              <a:t>What we are doing</a:t>
            </a:r>
          </a:p>
        </p:txBody>
      </p:sp>
      <p:sp>
        <p:nvSpPr>
          <p:cNvPr id="3" name="Content Placeholder 2">
            <a:extLst>
              <a:ext uri="{FF2B5EF4-FFF2-40B4-BE49-F238E27FC236}">
                <a16:creationId xmlns:a16="http://schemas.microsoft.com/office/drawing/2014/main" id="{F1B05F6A-CBCE-490B-BD15-513567131909}"/>
              </a:ext>
            </a:extLst>
          </p:cNvPr>
          <p:cNvSpPr>
            <a:spLocks noGrp="1"/>
          </p:cNvSpPr>
          <p:nvPr>
            <p:ph idx="1"/>
          </p:nvPr>
        </p:nvSpPr>
        <p:spPr/>
        <p:txBody>
          <a:bodyPr/>
          <a:lstStyle/>
          <a:p>
            <a:r>
              <a:rPr lang="en-GB" dirty="0"/>
              <a:t>Amended guidance on website</a:t>
            </a:r>
          </a:p>
          <a:p>
            <a:endParaRPr lang="en-GB" dirty="0"/>
          </a:p>
          <a:p>
            <a:r>
              <a:rPr lang="en-GB" dirty="0"/>
              <a:t>Amended the order of the sample questions</a:t>
            </a:r>
          </a:p>
          <a:p>
            <a:endParaRPr lang="en-GB" dirty="0"/>
          </a:p>
          <a:p>
            <a:r>
              <a:rPr lang="en-GB" dirty="0"/>
              <a:t>Reviewed candidate timing statistics</a:t>
            </a:r>
          </a:p>
          <a:p>
            <a:endParaRPr lang="en-GB" dirty="0"/>
          </a:p>
          <a:p>
            <a:r>
              <a:rPr lang="en-GB" dirty="0"/>
              <a:t>Review sample questions</a:t>
            </a:r>
          </a:p>
        </p:txBody>
      </p:sp>
    </p:spTree>
    <p:extLst>
      <p:ext uri="{BB962C8B-B14F-4D97-AF65-F5344CB8AC3E}">
        <p14:creationId xmlns:p14="http://schemas.microsoft.com/office/powerpoint/2010/main" val="863210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ea typeface="ＭＳ Ｐゴシック" pitchFamily="34" charset="-128"/>
              </a:rPr>
              <a:t>SQE2 sample questions</a:t>
            </a:r>
          </a:p>
        </p:txBody>
      </p:sp>
      <p:sp>
        <p:nvSpPr>
          <p:cNvPr id="5" name="Content Placeholder 4">
            <a:extLst>
              <a:ext uri="{FF2B5EF4-FFF2-40B4-BE49-F238E27FC236}">
                <a16:creationId xmlns:a16="http://schemas.microsoft.com/office/drawing/2014/main" id="{EAD2D757-62C3-DD0C-464A-82B89BAF3ACA}"/>
              </a:ext>
            </a:extLst>
          </p:cNvPr>
          <p:cNvSpPr>
            <a:spLocks noGrp="1"/>
          </p:cNvSpPr>
          <p:nvPr>
            <p:ph idx="1"/>
          </p:nvPr>
        </p:nvSpPr>
        <p:spPr>
          <a:xfrm>
            <a:off x="285387" y="1275606"/>
            <a:ext cx="8642350" cy="3357563"/>
          </a:xfrm>
        </p:spPr>
        <p:txBody>
          <a:bodyPr/>
          <a:lstStyle/>
          <a:p>
            <a:r>
              <a:rPr lang="en-GB" dirty="0"/>
              <a:t>Range of sample questions to help prepare for SQE2</a:t>
            </a:r>
          </a:p>
          <a:p>
            <a:endParaRPr lang="en-GB" dirty="0"/>
          </a:p>
          <a:p>
            <a:r>
              <a:rPr lang="en-GB" dirty="0"/>
              <a:t>Discussion of the answers so you can see what is expected when sitting the assessment</a:t>
            </a:r>
          </a:p>
          <a:p>
            <a:endParaRPr lang="en-GB" dirty="0"/>
          </a:p>
          <a:p>
            <a:r>
              <a:rPr lang="en-GB" dirty="0"/>
              <a:t>Can help both education providers and candidates plan SQE training</a:t>
            </a:r>
          </a:p>
          <a:p>
            <a:endParaRPr lang="en-GB" dirty="0"/>
          </a:p>
          <a:p>
            <a:pPr marL="0" indent="0">
              <a:buNone/>
            </a:pPr>
            <a:r>
              <a:rPr lang="en-GB" sz="1600" dirty="0">
                <a:solidFill>
                  <a:schemeClr val="accent6">
                    <a:lumMod val="60000"/>
                    <a:lumOff val="40000"/>
                  </a:schemeClr>
                </a:solidFill>
                <a:hlinkClick r:id="rId3">
                  <a:extLst>
                    <a:ext uri="{A12FA001-AC4F-418D-AE19-62706E023703}">
                      <ahyp:hlinkClr xmlns:ahyp="http://schemas.microsoft.com/office/drawing/2018/hyperlinkcolor" val="tx"/>
                    </a:ext>
                  </a:extLst>
                </a:hlinkClick>
              </a:rPr>
              <a:t>https://sqe.sra.org.uk/exam-arrangements/assessment-information/sqe2-sample-questions</a:t>
            </a:r>
            <a:r>
              <a:rPr lang="en-GB" sz="1600" dirty="0">
                <a:solidFill>
                  <a:schemeClr val="accent6">
                    <a:lumMod val="60000"/>
                    <a:lumOff val="40000"/>
                  </a:schemeClr>
                </a:solidFill>
              </a:rPr>
              <a:t> </a:t>
            </a:r>
          </a:p>
        </p:txBody>
      </p:sp>
    </p:spTree>
    <p:extLst>
      <p:ext uri="{BB962C8B-B14F-4D97-AF65-F5344CB8AC3E}">
        <p14:creationId xmlns:p14="http://schemas.microsoft.com/office/powerpoint/2010/main" val="2341046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265068" cy="857250"/>
          </a:xfrm>
        </p:spPr>
        <p:txBody>
          <a:bodyPr/>
          <a:lstStyle/>
          <a:p>
            <a:pPr eaLnBrk="1" hangingPunct="1"/>
            <a:r>
              <a:rPr lang="en-GB" dirty="0">
                <a:ea typeface="ＭＳ Ｐゴシック" pitchFamily="34" charset="-128"/>
              </a:rPr>
              <a:t>SQE1 question writing</a:t>
            </a:r>
          </a:p>
        </p:txBody>
      </p:sp>
      <p:sp>
        <p:nvSpPr>
          <p:cNvPr id="4099" name="Rectangle 3"/>
          <p:cNvSpPr>
            <a:spLocks noGrp="1" noChangeArrowheads="1"/>
          </p:cNvSpPr>
          <p:nvPr>
            <p:ph type="body" idx="1"/>
          </p:nvPr>
        </p:nvSpPr>
        <p:spPr>
          <a:xfrm>
            <a:off x="611188" y="1275606"/>
            <a:ext cx="7583487" cy="3357563"/>
          </a:xfrm>
        </p:spPr>
        <p:txBody>
          <a:bodyPr/>
          <a:lstStyle/>
          <a:p>
            <a:pPr eaLnBrk="1" hangingPunct="1"/>
            <a:r>
              <a:rPr lang="en-GB" dirty="0">
                <a:ea typeface="ＭＳ Ｐゴシック" pitchFamily="34" charset="-128"/>
              </a:rPr>
              <a:t>Qualified solicitors</a:t>
            </a:r>
          </a:p>
          <a:p>
            <a:pPr eaLnBrk="1" hangingPunct="1"/>
            <a:endParaRPr lang="en-GB" dirty="0">
              <a:ea typeface="ＭＳ Ｐゴシック" pitchFamily="34" charset="-128"/>
            </a:endParaRPr>
          </a:p>
          <a:p>
            <a:pPr eaLnBrk="1" hangingPunct="1"/>
            <a:r>
              <a:rPr lang="en-GB" dirty="0">
                <a:ea typeface="ＭＳ Ｐゴシック" pitchFamily="34" charset="-128"/>
              </a:rPr>
              <a:t>Initial draft by subject matter expert</a:t>
            </a:r>
          </a:p>
          <a:p>
            <a:pPr eaLnBrk="1" hangingPunct="1"/>
            <a:endParaRPr lang="en-GB" dirty="0">
              <a:ea typeface="ＭＳ Ｐゴシック" pitchFamily="34" charset="-128"/>
            </a:endParaRPr>
          </a:p>
          <a:p>
            <a:pPr eaLnBrk="1" hangingPunct="1"/>
            <a:r>
              <a:rPr lang="en-GB" dirty="0">
                <a:ea typeface="ＭＳ Ｐゴシック" pitchFamily="34" charset="-128"/>
              </a:rPr>
              <a:t>Review by at least one other subject matter expert</a:t>
            </a:r>
          </a:p>
          <a:p>
            <a:pPr eaLnBrk="1" hangingPunct="1"/>
            <a:endParaRPr lang="en-GB" dirty="0">
              <a:ea typeface="ＭＳ Ｐゴシック" pitchFamily="34" charset="-128"/>
            </a:endParaRPr>
          </a:p>
          <a:p>
            <a:pPr eaLnBrk="1" hangingPunct="1"/>
            <a:r>
              <a:rPr lang="en-GB" dirty="0">
                <a:ea typeface="ＭＳ Ｐゴシック" pitchFamily="34" charset="-128"/>
              </a:rPr>
              <a:t>Review by experienced question writer</a:t>
            </a:r>
          </a:p>
          <a:p>
            <a:pPr eaLnBrk="1" hangingPunct="1"/>
            <a:endParaRPr lang="en-GB" dirty="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fade">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4" end="4"/>
                                            </p:txEl>
                                          </p:spTgt>
                                        </p:tgtEl>
                                        <p:attrNameLst>
                                          <p:attrName>style.visibility</p:attrName>
                                        </p:attrNameLst>
                                      </p:cBhvr>
                                      <p:to>
                                        <p:strVal val="visible"/>
                                      </p:to>
                                    </p:set>
                                    <p:animEffect transition="in" filter="fade">
                                      <p:cBhvr>
                                        <p:cTn id="17" dur="500"/>
                                        <p:tgtEl>
                                          <p:spTgt spid="409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6" end="6"/>
                                            </p:txEl>
                                          </p:spTgt>
                                        </p:tgtEl>
                                        <p:attrNameLst>
                                          <p:attrName>style.visibility</p:attrName>
                                        </p:attrNameLst>
                                      </p:cBhvr>
                                      <p:to>
                                        <p:strVal val="visible"/>
                                      </p:to>
                                    </p:set>
                                    <p:animEffect transition="in" filter="fade">
                                      <p:cBhvr>
                                        <p:cTn id="22" dur="500"/>
                                        <p:tgtEl>
                                          <p:spTgt spid="4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4895850" cy="857250"/>
          </a:xfrm>
        </p:spPr>
        <p:txBody>
          <a:bodyPr/>
          <a:lstStyle/>
          <a:p>
            <a:pPr eaLnBrk="1" hangingPunct="1"/>
            <a:r>
              <a:rPr lang="en-GB" dirty="0">
                <a:ea typeface="ＭＳ Ｐゴシック" pitchFamily="34" charset="-128"/>
              </a:rPr>
              <a:t>SQE1 question writing</a:t>
            </a:r>
          </a:p>
        </p:txBody>
      </p:sp>
      <p:sp>
        <p:nvSpPr>
          <p:cNvPr id="4099" name="Rectangle 3"/>
          <p:cNvSpPr>
            <a:spLocks noGrp="1" noChangeArrowheads="1"/>
          </p:cNvSpPr>
          <p:nvPr>
            <p:ph type="body" idx="1"/>
          </p:nvPr>
        </p:nvSpPr>
        <p:spPr>
          <a:xfrm>
            <a:off x="604146" y="1203598"/>
            <a:ext cx="7583487" cy="3357563"/>
          </a:xfrm>
        </p:spPr>
        <p:txBody>
          <a:bodyPr/>
          <a:lstStyle/>
          <a:p>
            <a:pPr eaLnBrk="1" hangingPunct="1"/>
            <a:r>
              <a:rPr lang="en-GB" dirty="0">
                <a:ea typeface="ＭＳ Ｐゴシック" pitchFamily="34" charset="-128"/>
              </a:rPr>
              <a:t>Review by Academic Head</a:t>
            </a:r>
          </a:p>
          <a:p>
            <a:pPr eaLnBrk="1" hangingPunct="1"/>
            <a:endParaRPr lang="en-GB" dirty="0">
              <a:ea typeface="ＭＳ Ｐゴシック" pitchFamily="34" charset="-128"/>
            </a:endParaRPr>
          </a:p>
          <a:p>
            <a:pPr eaLnBrk="1" hangingPunct="1"/>
            <a:r>
              <a:rPr lang="en-GB" dirty="0">
                <a:ea typeface="ＭＳ Ｐゴシック" pitchFamily="34" charset="-128"/>
              </a:rPr>
              <a:t>Before assessment: </a:t>
            </a:r>
          </a:p>
          <a:p>
            <a:pPr lvl="1"/>
            <a:r>
              <a:rPr lang="en-GB" dirty="0">
                <a:ea typeface="ＭＳ Ｐゴシック" pitchFamily="34" charset="-128"/>
              </a:rPr>
              <a:t>Further review</a:t>
            </a:r>
          </a:p>
          <a:p>
            <a:pPr lvl="1"/>
            <a:r>
              <a:rPr lang="en-GB" dirty="0" err="1">
                <a:ea typeface="ＭＳ Ｐゴシック" pitchFamily="34" charset="-128"/>
              </a:rPr>
              <a:t>Angoff</a:t>
            </a:r>
            <a:r>
              <a:rPr lang="en-GB" dirty="0">
                <a:ea typeface="ＭＳ Ｐゴシック" pitchFamily="34" charset="-128"/>
              </a:rPr>
              <a:t> Panel</a:t>
            </a:r>
          </a:p>
          <a:p>
            <a:pPr lvl="1"/>
            <a:r>
              <a:rPr lang="en-GB" dirty="0">
                <a:ea typeface="ＭＳ Ｐゴシック" pitchFamily="34" charset="-128"/>
              </a:rPr>
              <a:t>Independent review by SRA subject matter experts</a:t>
            </a:r>
          </a:p>
          <a:p>
            <a:pPr eaLnBrk="1" hangingPunct="1"/>
            <a:endParaRPr lang="en-GB" dirty="0">
              <a:ea typeface="ＭＳ Ｐゴシック" pitchFamily="34" charset="-128"/>
            </a:endParaRPr>
          </a:p>
          <a:p>
            <a:pPr eaLnBrk="1" hangingPunct="1"/>
            <a:r>
              <a:rPr lang="en-GB" dirty="0">
                <a:ea typeface="ＭＳ Ｐゴシック" pitchFamily="34" charset="-128"/>
              </a:rPr>
              <a:t>Annual, post-assessment and ad-hoc review (eg change in the law)</a:t>
            </a:r>
          </a:p>
          <a:p>
            <a:pPr eaLnBrk="1" hangingPunct="1"/>
            <a:endParaRPr lang="en-GB" dirty="0">
              <a:ea typeface="ＭＳ Ｐゴシック" pitchFamily="34" charset="-128"/>
            </a:endParaRPr>
          </a:p>
        </p:txBody>
      </p:sp>
    </p:spTree>
    <p:extLst>
      <p:ext uri="{BB962C8B-B14F-4D97-AF65-F5344CB8AC3E}">
        <p14:creationId xmlns:p14="http://schemas.microsoft.com/office/powerpoint/2010/main" val="6575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fade">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fade">
                                      <p:cBhvr>
                                        <p:cTn id="17" dur="500"/>
                                        <p:tgtEl>
                                          <p:spTgt spid="40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fade">
                                      <p:cBhvr>
                                        <p:cTn id="22" dur="500"/>
                                        <p:tgtEl>
                                          <p:spTgt spid="40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Effect transition="in" filter="fade">
                                      <p:cBhvr>
                                        <p:cTn id="27" dur="500"/>
                                        <p:tgtEl>
                                          <p:spTgt spid="40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099">
                                            <p:txEl>
                                              <p:pRg st="7" end="7"/>
                                            </p:txEl>
                                          </p:spTgt>
                                        </p:tgtEl>
                                        <p:attrNameLst>
                                          <p:attrName>style.visibility</p:attrName>
                                        </p:attrNameLst>
                                      </p:cBhvr>
                                      <p:to>
                                        <p:strVal val="visible"/>
                                      </p:to>
                                    </p:set>
                                    <p:animEffect transition="in" filter="fade">
                                      <p:cBhvr>
                                        <p:cTn id="32" dur="500"/>
                                        <p:tgtEl>
                                          <p:spTgt spid="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SQE1 questions</a:t>
            </a:r>
          </a:p>
        </p:txBody>
      </p:sp>
      <p:pic>
        <p:nvPicPr>
          <p:cNvPr id="5" name="Picture 4">
            <a:extLst>
              <a:ext uri="{FF2B5EF4-FFF2-40B4-BE49-F238E27FC236}">
                <a16:creationId xmlns:a16="http://schemas.microsoft.com/office/drawing/2014/main" id="{CB37517B-2EE3-4305-A711-D099755508B6}"/>
              </a:ext>
            </a:extLst>
          </p:cNvPr>
          <p:cNvPicPr>
            <a:picLocks noChangeAspect="1"/>
          </p:cNvPicPr>
          <p:nvPr/>
        </p:nvPicPr>
        <p:blipFill>
          <a:blip r:embed="rId3"/>
          <a:stretch>
            <a:fillRect/>
          </a:stretch>
        </p:blipFill>
        <p:spPr>
          <a:xfrm>
            <a:off x="7550494" y="1131588"/>
            <a:ext cx="547249" cy="2376266"/>
          </a:xfrm>
          <a:prstGeom prst="rect">
            <a:avLst/>
          </a:prstGeom>
        </p:spPr>
      </p:pic>
      <p:pic>
        <p:nvPicPr>
          <p:cNvPr id="6" name="Picture 5">
            <a:extLst>
              <a:ext uri="{FF2B5EF4-FFF2-40B4-BE49-F238E27FC236}">
                <a16:creationId xmlns:a16="http://schemas.microsoft.com/office/drawing/2014/main" id="{A02A520F-35BB-4254-B513-5F3C0B6EC4C5}"/>
              </a:ext>
            </a:extLst>
          </p:cNvPr>
          <p:cNvPicPr>
            <a:picLocks noChangeAspect="1"/>
          </p:cNvPicPr>
          <p:nvPr/>
        </p:nvPicPr>
        <p:blipFill>
          <a:blip r:embed="rId3"/>
          <a:stretch>
            <a:fillRect/>
          </a:stretch>
        </p:blipFill>
        <p:spPr>
          <a:xfrm>
            <a:off x="7550494" y="3691478"/>
            <a:ext cx="547249" cy="1328045"/>
          </a:xfrm>
          <a:prstGeom prst="rect">
            <a:avLst/>
          </a:prstGeom>
        </p:spPr>
      </p:pic>
      <p:pic>
        <p:nvPicPr>
          <p:cNvPr id="7" name="Picture 6">
            <a:extLst>
              <a:ext uri="{FF2B5EF4-FFF2-40B4-BE49-F238E27FC236}">
                <a16:creationId xmlns:a16="http://schemas.microsoft.com/office/drawing/2014/main" id="{6623C32B-5D8B-4AA2-9B1D-ED6C4B19B6A9}"/>
              </a:ext>
            </a:extLst>
          </p:cNvPr>
          <p:cNvPicPr>
            <a:picLocks noChangeAspect="1"/>
          </p:cNvPicPr>
          <p:nvPr/>
        </p:nvPicPr>
        <p:blipFill>
          <a:blip r:embed="rId4"/>
          <a:stretch>
            <a:fillRect/>
          </a:stretch>
        </p:blipFill>
        <p:spPr>
          <a:xfrm>
            <a:off x="1242629" y="3426654"/>
            <a:ext cx="171754" cy="461664"/>
          </a:xfrm>
          <a:prstGeom prst="rect">
            <a:avLst/>
          </a:prstGeom>
        </p:spPr>
      </p:pic>
      <p:sp>
        <p:nvSpPr>
          <p:cNvPr id="8" name="TextBox 7">
            <a:extLst>
              <a:ext uri="{FF2B5EF4-FFF2-40B4-BE49-F238E27FC236}">
                <a16:creationId xmlns:a16="http://schemas.microsoft.com/office/drawing/2014/main" id="{30C2C0A9-13BB-49CF-8141-1A1697BD1E75}"/>
              </a:ext>
            </a:extLst>
          </p:cNvPr>
          <p:cNvSpPr txBox="1"/>
          <p:nvPr/>
        </p:nvSpPr>
        <p:spPr>
          <a:xfrm>
            <a:off x="7740352" y="2139702"/>
            <a:ext cx="1166536" cy="461665"/>
          </a:xfrm>
          <a:prstGeom prst="rect">
            <a:avLst/>
          </a:prstGeom>
          <a:noFill/>
        </p:spPr>
        <p:txBody>
          <a:bodyPr wrap="square" rtlCol="0">
            <a:spAutoFit/>
          </a:bodyPr>
          <a:lstStyle/>
          <a:p>
            <a:r>
              <a:rPr lang="en-GB" dirty="0"/>
              <a:t>Stem</a:t>
            </a:r>
          </a:p>
        </p:txBody>
      </p:sp>
      <p:sp>
        <p:nvSpPr>
          <p:cNvPr id="9" name="TextBox 8">
            <a:extLst>
              <a:ext uri="{FF2B5EF4-FFF2-40B4-BE49-F238E27FC236}">
                <a16:creationId xmlns:a16="http://schemas.microsoft.com/office/drawing/2014/main" id="{6FE78A4D-9BA1-483C-A943-6EFE359091E7}"/>
              </a:ext>
            </a:extLst>
          </p:cNvPr>
          <p:cNvSpPr txBox="1"/>
          <p:nvPr/>
        </p:nvSpPr>
        <p:spPr>
          <a:xfrm>
            <a:off x="7837974" y="4155926"/>
            <a:ext cx="1237927" cy="461665"/>
          </a:xfrm>
          <a:prstGeom prst="rect">
            <a:avLst/>
          </a:prstGeom>
          <a:noFill/>
        </p:spPr>
        <p:txBody>
          <a:bodyPr wrap="square" rtlCol="0">
            <a:spAutoFit/>
          </a:bodyPr>
          <a:lstStyle/>
          <a:p>
            <a:r>
              <a:rPr lang="en-GB" dirty="0"/>
              <a:t>Options</a:t>
            </a:r>
          </a:p>
        </p:txBody>
      </p:sp>
      <p:sp>
        <p:nvSpPr>
          <p:cNvPr id="10" name="TextBox 9">
            <a:extLst>
              <a:ext uri="{FF2B5EF4-FFF2-40B4-BE49-F238E27FC236}">
                <a16:creationId xmlns:a16="http://schemas.microsoft.com/office/drawing/2014/main" id="{EAA6B765-4297-44FF-AC80-05A8228797CA}"/>
              </a:ext>
            </a:extLst>
          </p:cNvPr>
          <p:cNvSpPr txBox="1"/>
          <p:nvPr/>
        </p:nvSpPr>
        <p:spPr>
          <a:xfrm>
            <a:off x="106083" y="3426653"/>
            <a:ext cx="1251844" cy="461665"/>
          </a:xfrm>
          <a:prstGeom prst="rect">
            <a:avLst/>
          </a:prstGeom>
          <a:noFill/>
        </p:spPr>
        <p:txBody>
          <a:bodyPr wrap="square" rtlCol="0">
            <a:spAutoFit/>
          </a:bodyPr>
          <a:lstStyle/>
          <a:p>
            <a:r>
              <a:rPr lang="en-GB" dirty="0"/>
              <a:t>Lead in</a:t>
            </a:r>
          </a:p>
        </p:txBody>
      </p:sp>
      <p:sp>
        <p:nvSpPr>
          <p:cNvPr id="11" name="TextBox 10"/>
          <p:cNvSpPr txBox="1"/>
          <p:nvPr/>
        </p:nvSpPr>
        <p:spPr>
          <a:xfrm>
            <a:off x="1453462" y="1275606"/>
            <a:ext cx="6093985" cy="3647152"/>
          </a:xfrm>
          <a:prstGeom prst="rect">
            <a:avLst/>
          </a:prstGeom>
          <a:noFill/>
        </p:spPr>
        <p:txBody>
          <a:bodyPr wrap="square" rtlCol="0">
            <a:spAutoFit/>
          </a:bodyPr>
          <a:lstStyle/>
          <a:p>
            <a:pPr algn="just"/>
            <a:r>
              <a:rPr lang="en-GB" sz="1050" dirty="0"/>
              <a:t>A burglary takes place at a jewellery shop in the early hours of the morning. The police were called to the incident by the manager of a public house which is situated opposite the jewellery shop ten metres away. The manager of the public house viewed the burglary via the public house’s closed circuit television (CCTV) system, however no recording of the burglary is available because the CCTV system was faulty. </a:t>
            </a:r>
          </a:p>
          <a:p>
            <a:pPr algn="just"/>
            <a:endParaRPr lang="en-GB" sz="1050" dirty="0"/>
          </a:p>
          <a:p>
            <a:pPr algn="just"/>
            <a:r>
              <a:rPr lang="en-GB" sz="1050" dirty="0"/>
              <a:t>The manager gave a statement to the police indicating that, despite the poor street lighting, he recognised the offender as a man who used to work in the public house until one year ago. He names the man to the police.</a:t>
            </a:r>
          </a:p>
          <a:p>
            <a:pPr algn="just"/>
            <a:endParaRPr lang="en-GB" sz="1050" dirty="0"/>
          </a:p>
          <a:p>
            <a:pPr algn="just"/>
            <a:r>
              <a:rPr lang="en-GB" sz="1050" dirty="0"/>
              <a:t>The man, who has previous convictions for burglary, is arrested by the police. In his police interview under caution, the man agrees that he used to work in the public house, but denies that he committed the burglary. The police are considering whether to hold an identification procedure. </a:t>
            </a:r>
          </a:p>
          <a:p>
            <a:pPr algn="l"/>
            <a:endParaRPr lang="en-GB" sz="1050" dirty="0"/>
          </a:p>
          <a:p>
            <a:pPr algn="l"/>
            <a:r>
              <a:rPr lang="en-GB" sz="1050" b="1" dirty="0"/>
              <a:t>Would an identification procedure serve a useful purpose in this case? </a:t>
            </a:r>
          </a:p>
          <a:p>
            <a:pPr algn="l"/>
            <a:endParaRPr lang="en-GB" sz="1050" dirty="0"/>
          </a:p>
          <a:p>
            <a:pPr marL="228600" indent="-228600" algn="l">
              <a:buAutoNum type="alphaUcPeriod"/>
            </a:pPr>
            <a:r>
              <a:rPr lang="en-GB" sz="1050" dirty="0"/>
              <a:t>Yes, because the witness viewed the burglary via a CCTV camera which failed to record the incident. </a:t>
            </a:r>
          </a:p>
          <a:p>
            <a:pPr marL="228600" indent="-228600" algn="l">
              <a:buAutoNum type="alphaUcPeriod"/>
            </a:pPr>
            <a:r>
              <a:rPr lang="en-GB" sz="1050" dirty="0"/>
              <a:t>No, because the man is known to the witness. </a:t>
            </a:r>
          </a:p>
          <a:p>
            <a:pPr marL="228600" indent="-228600" algn="l">
              <a:buAutoNum type="alphaUcPeriod"/>
            </a:pPr>
            <a:r>
              <a:rPr lang="en-GB" sz="1050" dirty="0"/>
              <a:t>Yes, because the man is known to the police. </a:t>
            </a:r>
          </a:p>
          <a:p>
            <a:pPr marL="228600" indent="-228600" algn="l">
              <a:buAutoNum type="alphaUcPeriod"/>
            </a:pPr>
            <a:r>
              <a:rPr lang="en-GB" sz="1050" dirty="0"/>
              <a:t>No, because the lighting at the time of the offence was poor. </a:t>
            </a:r>
          </a:p>
          <a:p>
            <a:pPr marL="228600" indent="-228600" algn="l">
              <a:buAutoNum type="alphaUcPeriod"/>
            </a:pPr>
            <a:r>
              <a:rPr lang="en-GB" sz="1050" dirty="0"/>
              <a:t>No, because the distance between the jewellery shop and the public house was too great</a:t>
            </a:r>
            <a:r>
              <a:rPr lang="en-GB" sz="1000" dirty="0"/>
              <a:t>. </a:t>
            </a:r>
          </a:p>
        </p:txBody>
      </p:sp>
    </p:spTree>
    <p:extLst>
      <p:ext uri="{BB962C8B-B14F-4D97-AF65-F5344CB8AC3E}">
        <p14:creationId xmlns:p14="http://schemas.microsoft.com/office/powerpoint/2010/main" val="411484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ea typeface="ＭＳ Ｐゴシック" pitchFamily="34" charset="-128"/>
              </a:rPr>
              <a:t>SQE1 sample questions</a:t>
            </a:r>
          </a:p>
        </p:txBody>
      </p:sp>
      <p:sp>
        <p:nvSpPr>
          <p:cNvPr id="5" name="Content Placeholder 4">
            <a:extLst>
              <a:ext uri="{FF2B5EF4-FFF2-40B4-BE49-F238E27FC236}">
                <a16:creationId xmlns:a16="http://schemas.microsoft.com/office/drawing/2014/main" id="{EAD2D757-62C3-DD0C-464A-82B89BAF3ACA}"/>
              </a:ext>
            </a:extLst>
          </p:cNvPr>
          <p:cNvSpPr>
            <a:spLocks noGrp="1"/>
          </p:cNvSpPr>
          <p:nvPr>
            <p:ph idx="1"/>
          </p:nvPr>
        </p:nvSpPr>
        <p:spPr>
          <a:xfrm>
            <a:off x="285387" y="1275606"/>
            <a:ext cx="8642350" cy="3357563"/>
          </a:xfrm>
        </p:spPr>
        <p:txBody>
          <a:bodyPr/>
          <a:lstStyle/>
          <a:p>
            <a:r>
              <a:rPr lang="en-GB" dirty="0"/>
              <a:t>90 SQE1 sample questions on SQE website </a:t>
            </a:r>
          </a:p>
          <a:p>
            <a:endParaRPr lang="en-GB" dirty="0"/>
          </a:p>
          <a:p>
            <a:r>
              <a:rPr lang="en-GB" dirty="0"/>
              <a:t>Show the kind of questions that appear on the FLK1 and FLK2 assessments </a:t>
            </a:r>
          </a:p>
          <a:p>
            <a:endParaRPr lang="en-GB" dirty="0"/>
          </a:p>
          <a:p>
            <a:r>
              <a:rPr lang="en-GB" dirty="0"/>
              <a:t>Can help both education providers and candidates plan SQE training</a:t>
            </a:r>
          </a:p>
          <a:p>
            <a:pPr marL="0" indent="0">
              <a:buNone/>
            </a:pPr>
            <a:endParaRPr lang="en-GB" dirty="0"/>
          </a:p>
          <a:p>
            <a:pPr marL="0" indent="0">
              <a:buNone/>
            </a:pPr>
            <a:r>
              <a:rPr lang="en-GB" sz="1600" dirty="0">
                <a:solidFill>
                  <a:schemeClr val="accent6">
                    <a:lumMod val="60000"/>
                    <a:lumOff val="40000"/>
                  </a:schemeClr>
                </a:solidFill>
                <a:hlinkClick r:id="rId3">
                  <a:extLst>
                    <a:ext uri="{A12FA001-AC4F-418D-AE19-62706E023703}">
                      <ahyp:hlinkClr xmlns:ahyp="http://schemas.microsoft.com/office/drawing/2018/hyperlinkcolor" val="tx"/>
                    </a:ext>
                  </a:extLst>
                </a:hlinkClick>
              </a:rPr>
              <a:t>https://sqe.sra.org.uk/exam-arrangements/assessment-information/sqe1-sample-questions</a:t>
            </a:r>
            <a:r>
              <a:rPr lang="en-GB" sz="1600" dirty="0">
                <a:solidFill>
                  <a:schemeClr val="accent6">
                    <a:lumMod val="60000"/>
                    <a:lumOff val="40000"/>
                  </a:schemeClr>
                </a:solidFill>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2403A-6447-4F8A-85F1-36D1E0294EF1}"/>
              </a:ext>
            </a:extLst>
          </p:cNvPr>
          <p:cNvSpPr>
            <a:spLocks noGrp="1"/>
          </p:cNvSpPr>
          <p:nvPr>
            <p:ph type="title"/>
          </p:nvPr>
        </p:nvSpPr>
        <p:spPr>
          <a:xfrm>
            <a:off x="250824" y="123478"/>
            <a:ext cx="6841455" cy="857250"/>
          </a:xfrm>
        </p:spPr>
        <p:txBody>
          <a:bodyPr/>
          <a:lstStyle/>
          <a:p>
            <a:r>
              <a:rPr lang="en-GB" dirty="0"/>
              <a:t>What the sample questions do….</a:t>
            </a:r>
          </a:p>
        </p:txBody>
      </p:sp>
      <p:sp>
        <p:nvSpPr>
          <p:cNvPr id="3" name="Content Placeholder 2">
            <a:extLst>
              <a:ext uri="{FF2B5EF4-FFF2-40B4-BE49-F238E27FC236}">
                <a16:creationId xmlns:a16="http://schemas.microsoft.com/office/drawing/2014/main" id="{0C5757CD-F34D-4959-A312-382BE1F55D21}"/>
              </a:ext>
            </a:extLst>
          </p:cNvPr>
          <p:cNvSpPr>
            <a:spLocks noGrp="1"/>
          </p:cNvSpPr>
          <p:nvPr>
            <p:ph idx="1"/>
          </p:nvPr>
        </p:nvSpPr>
        <p:spPr/>
        <p:txBody>
          <a:bodyPr/>
          <a:lstStyle/>
          <a:p>
            <a:r>
              <a:rPr lang="en-GB" dirty="0"/>
              <a:t>Follow the same style as SQE1 assessment questions</a:t>
            </a:r>
          </a:p>
          <a:p>
            <a:endParaRPr lang="en-GB" dirty="0"/>
          </a:p>
          <a:p>
            <a:r>
              <a:rPr lang="en-GB" dirty="0"/>
              <a:t>Drafted / reviewed in accordance with the same process as assessment questions</a:t>
            </a:r>
          </a:p>
          <a:p>
            <a:endParaRPr lang="en-GB" dirty="0"/>
          </a:p>
          <a:p>
            <a:r>
              <a:rPr lang="en-GB" dirty="0"/>
              <a:t>Have answers</a:t>
            </a:r>
          </a:p>
          <a:p>
            <a:endParaRPr lang="en-GB" dirty="0"/>
          </a:p>
          <a:p>
            <a:r>
              <a:rPr lang="en-GB" dirty="0"/>
              <a:t>Contain a mixture of question lengths</a:t>
            </a:r>
          </a:p>
        </p:txBody>
      </p:sp>
    </p:spTree>
    <p:extLst>
      <p:ext uri="{BB962C8B-B14F-4D97-AF65-F5344CB8AC3E}">
        <p14:creationId xmlns:p14="http://schemas.microsoft.com/office/powerpoint/2010/main" val="375041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902E4-D98B-4EB1-ACBA-5880AFDBEBFB}"/>
              </a:ext>
            </a:extLst>
          </p:cNvPr>
          <p:cNvSpPr>
            <a:spLocks noGrp="1"/>
          </p:cNvSpPr>
          <p:nvPr>
            <p:ph type="title"/>
          </p:nvPr>
        </p:nvSpPr>
        <p:spPr/>
        <p:txBody>
          <a:bodyPr/>
          <a:lstStyle/>
          <a:p>
            <a:r>
              <a:rPr lang="en-GB" dirty="0"/>
              <a:t>Sample question </a:t>
            </a:r>
          </a:p>
        </p:txBody>
      </p:sp>
      <p:sp>
        <p:nvSpPr>
          <p:cNvPr id="3" name="Content Placeholder 2">
            <a:extLst>
              <a:ext uri="{FF2B5EF4-FFF2-40B4-BE49-F238E27FC236}">
                <a16:creationId xmlns:a16="http://schemas.microsoft.com/office/drawing/2014/main" id="{6A5E5394-0AD0-4692-9F67-D8472B7D2B6C}"/>
              </a:ext>
            </a:extLst>
          </p:cNvPr>
          <p:cNvSpPr>
            <a:spLocks noGrp="1"/>
          </p:cNvSpPr>
          <p:nvPr>
            <p:ph idx="1"/>
          </p:nvPr>
        </p:nvSpPr>
        <p:spPr>
          <a:xfrm>
            <a:off x="1043608" y="1174464"/>
            <a:ext cx="7272808" cy="3773773"/>
          </a:xfrm>
          <a:ln>
            <a:solidFill>
              <a:srgbClr val="9E1B34"/>
            </a:solidFill>
          </a:ln>
        </p:spPr>
        <p:txBody>
          <a:bodyPr/>
          <a:lstStyle/>
          <a:p>
            <a:pPr marL="0" indent="0">
              <a:buNone/>
            </a:pPr>
            <a:r>
              <a:rPr lang="en-GB" sz="1600" dirty="0"/>
              <a:t>The owner of a Greek restaurant orders wall tiles that include a border design showing the Greek flag. After the tiles have been fitted, the owner notices that the tiles are decorated with the flag of Uruguay. The owner wants the tiles to be replaced.</a:t>
            </a:r>
          </a:p>
          <a:p>
            <a:pPr marL="0" indent="0">
              <a:buNone/>
            </a:pPr>
            <a:r>
              <a:rPr lang="en-GB" sz="1600" dirty="0"/>
              <a:t>  </a:t>
            </a:r>
          </a:p>
          <a:p>
            <a:pPr marL="0" indent="0">
              <a:buNone/>
            </a:pPr>
            <a:r>
              <a:rPr lang="en-GB" sz="1600" b="1" dirty="0"/>
              <a:t>In a claim for breach of contract which of the following measure of damages is the court most likely to award?</a:t>
            </a:r>
            <a:endParaRPr lang="en-GB" sz="1600" dirty="0"/>
          </a:p>
          <a:p>
            <a:pPr marL="0" indent="0">
              <a:buNone/>
            </a:pPr>
            <a:r>
              <a:rPr lang="en-GB" sz="1600" b="1" dirty="0"/>
              <a:t> </a:t>
            </a:r>
            <a:endParaRPr lang="en-GB" sz="1600" dirty="0"/>
          </a:p>
          <a:p>
            <a:pPr marL="228600" lvl="0" indent="-228600">
              <a:buFont typeface="+mj-lt"/>
              <a:buAutoNum type="alphaUcPeriod"/>
            </a:pPr>
            <a:r>
              <a:rPr lang="en-GB" sz="1600" dirty="0"/>
              <a:t>Expectation</a:t>
            </a:r>
          </a:p>
          <a:p>
            <a:pPr marL="228600" lvl="0" indent="-228600">
              <a:buFont typeface="+mj-lt"/>
              <a:buAutoNum type="alphaUcPeriod"/>
            </a:pPr>
            <a:r>
              <a:rPr lang="en-GB" sz="1600" dirty="0"/>
              <a:t>Reliance.</a:t>
            </a:r>
          </a:p>
          <a:p>
            <a:pPr marL="228600" lvl="0" indent="-228600">
              <a:buFont typeface="+mj-lt"/>
              <a:buAutoNum type="alphaUcPeriod"/>
            </a:pPr>
            <a:r>
              <a:rPr lang="en-GB" sz="1600" dirty="0"/>
              <a:t>Cost of cure.  </a:t>
            </a:r>
          </a:p>
          <a:p>
            <a:pPr marL="228600" lvl="0" indent="-228600">
              <a:buFont typeface="+mj-lt"/>
              <a:buAutoNum type="alphaUcPeriod"/>
            </a:pPr>
            <a:r>
              <a:rPr lang="en-GB" sz="1600" dirty="0"/>
              <a:t>Loss of amenity.</a:t>
            </a:r>
          </a:p>
          <a:p>
            <a:pPr marL="228600" lvl="0" indent="-228600">
              <a:buFont typeface="+mj-lt"/>
              <a:buAutoNum type="alphaUcPeriod"/>
            </a:pPr>
            <a:r>
              <a:rPr lang="en-GB" sz="1600" dirty="0"/>
              <a:t>Mental distress.</a:t>
            </a:r>
          </a:p>
          <a:p>
            <a:pPr marL="0" indent="0">
              <a:buNone/>
            </a:pPr>
            <a:br>
              <a:rPr lang="en-GB" dirty="0"/>
            </a:br>
            <a:r>
              <a:rPr lang="en-GB" b="1" dirty="0"/>
              <a:t> </a:t>
            </a:r>
            <a:endParaRPr lang="en-GB" dirty="0"/>
          </a:p>
          <a:p>
            <a:pPr marL="0" indent="0">
              <a:buNone/>
            </a:pPr>
            <a:endParaRPr lang="en-GB" dirty="0"/>
          </a:p>
        </p:txBody>
      </p:sp>
    </p:spTree>
    <p:extLst>
      <p:ext uri="{BB962C8B-B14F-4D97-AF65-F5344CB8AC3E}">
        <p14:creationId xmlns:p14="http://schemas.microsoft.com/office/powerpoint/2010/main" val="4186322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A2C4-8CA1-4617-86AC-CC8F9131E809}"/>
              </a:ext>
            </a:extLst>
          </p:cNvPr>
          <p:cNvSpPr>
            <a:spLocks noGrp="1"/>
          </p:cNvSpPr>
          <p:nvPr>
            <p:ph type="title"/>
          </p:nvPr>
        </p:nvSpPr>
        <p:spPr/>
        <p:txBody>
          <a:bodyPr/>
          <a:lstStyle/>
          <a:p>
            <a:r>
              <a:rPr lang="en-GB" dirty="0"/>
              <a:t>Sample question </a:t>
            </a:r>
          </a:p>
        </p:txBody>
      </p:sp>
      <p:sp>
        <p:nvSpPr>
          <p:cNvPr id="3" name="Content Placeholder 2">
            <a:extLst>
              <a:ext uri="{FF2B5EF4-FFF2-40B4-BE49-F238E27FC236}">
                <a16:creationId xmlns:a16="http://schemas.microsoft.com/office/drawing/2014/main" id="{1CB1D373-7813-4A88-8C40-B263E6104880}"/>
              </a:ext>
            </a:extLst>
          </p:cNvPr>
          <p:cNvSpPr>
            <a:spLocks noGrp="1"/>
          </p:cNvSpPr>
          <p:nvPr>
            <p:ph idx="1"/>
          </p:nvPr>
        </p:nvSpPr>
        <p:spPr>
          <a:xfrm>
            <a:off x="395536" y="1131590"/>
            <a:ext cx="8424936" cy="3876017"/>
          </a:xfrm>
          <a:ln>
            <a:solidFill>
              <a:srgbClr val="B50038"/>
            </a:solidFill>
          </a:ln>
        </p:spPr>
        <p:txBody>
          <a:bodyPr/>
          <a:lstStyle/>
          <a:p>
            <a:pPr marL="0" indent="0">
              <a:lnSpc>
                <a:spcPct val="107000"/>
              </a:lnSpc>
              <a:spcAft>
                <a:spcPts val="0"/>
              </a:spcAft>
              <a:buNone/>
            </a:pPr>
            <a:r>
              <a:rPr lang="en-GB" sz="1000" dirty="0">
                <a:solidFill>
                  <a:srgbClr val="000000"/>
                </a:solidFill>
                <a:latin typeface="+mj-lt"/>
                <a:ea typeface="Arial" panose="020B0604020202020204" pitchFamily="34" charset="0"/>
              </a:rPr>
              <a:t>A solicitor has been instructed by a client company that is suffering cash flow difficulties. The solicitor has been instructed by the client to advise on its directors’ duties in respect of monitoring the company’s financial position. In the course of discussions, the client mentions that it is considering attempting to improve its financial position by investing in equity securities and asks whether the solicitor can recommend any stockbrokers.</a:t>
            </a:r>
            <a:endParaRPr lang="en-GB" sz="1000" dirty="0">
              <a:latin typeface="+mj-lt"/>
              <a:ea typeface="Calibri" panose="020F0502020204030204" pitchFamily="34" charset="0"/>
            </a:endParaRPr>
          </a:p>
          <a:p>
            <a:pPr marL="0" indent="0">
              <a:lnSpc>
                <a:spcPct val="107000"/>
              </a:lnSpc>
              <a:spcAft>
                <a:spcPts val="0"/>
              </a:spcAft>
              <a:buNone/>
            </a:pPr>
            <a:r>
              <a:rPr lang="en-GB" sz="1000" dirty="0">
                <a:solidFill>
                  <a:srgbClr val="000000"/>
                </a:solidFill>
                <a:latin typeface="+mj-lt"/>
                <a:ea typeface="Arial" panose="020B0604020202020204" pitchFamily="34" charset="0"/>
              </a:rPr>
              <a:t> </a:t>
            </a:r>
            <a:endParaRPr lang="en-GB" sz="1000" dirty="0">
              <a:latin typeface="+mj-lt"/>
              <a:ea typeface="Calibri" panose="020F0502020204030204" pitchFamily="34" charset="0"/>
            </a:endParaRPr>
          </a:p>
          <a:p>
            <a:pPr marL="0" indent="0">
              <a:lnSpc>
                <a:spcPct val="107000"/>
              </a:lnSpc>
              <a:spcAft>
                <a:spcPts val="0"/>
              </a:spcAft>
              <a:buNone/>
            </a:pPr>
            <a:r>
              <a:rPr lang="en-GB" sz="1000" dirty="0">
                <a:solidFill>
                  <a:srgbClr val="000000"/>
                </a:solidFill>
                <a:latin typeface="+mj-lt"/>
                <a:ea typeface="Arial" panose="020B0604020202020204" pitchFamily="34" charset="0"/>
              </a:rPr>
              <a:t>The solicitor's brother is a partner in a firm of stockbrokers which is authorised by the Financial Conduct Authority and which has made substantial returns for the solicitor and other clients. </a:t>
            </a:r>
            <a:endParaRPr lang="en-GB" sz="1000" dirty="0">
              <a:latin typeface="+mj-lt"/>
              <a:ea typeface="Calibri" panose="020F0502020204030204" pitchFamily="34" charset="0"/>
            </a:endParaRPr>
          </a:p>
          <a:p>
            <a:pPr marL="0" indent="0">
              <a:lnSpc>
                <a:spcPct val="107000"/>
              </a:lnSpc>
              <a:spcAft>
                <a:spcPts val="0"/>
              </a:spcAft>
              <a:buNone/>
            </a:pPr>
            <a:r>
              <a:rPr lang="en-GB" sz="1000" dirty="0">
                <a:solidFill>
                  <a:srgbClr val="000000"/>
                </a:solidFill>
                <a:latin typeface="+mj-lt"/>
                <a:ea typeface="Arial" panose="020B0604020202020204" pitchFamily="34" charset="0"/>
              </a:rPr>
              <a:t> </a:t>
            </a:r>
            <a:endParaRPr lang="en-GB" sz="1000" dirty="0">
              <a:latin typeface="+mj-lt"/>
              <a:ea typeface="Calibri" panose="020F0502020204030204" pitchFamily="34" charset="0"/>
            </a:endParaRPr>
          </a:p>
          <a:p>
            <a:pPr marL="0" indent="0">
              <a:lnSpc>
                <a:spcPct val="107000"/>
              </a:lnSpc>
              <a:spcAft>
                <a:spcPts val="0"/>
              </a:spcAft>
              <a:buNone/>
            </a:pPr>
            <a:r>
              <a:rPr lang="en-GB" sz="1000" dirty="0">
                <a:solidFill>
                  <a:srgbClr val="000000"/>
                </a:solidFill>
                <a:latin typeface="+mj-lt"/>
                <a:ea typeface="Arial" panose="020B0604020202020204" pitchFamily="34" charset="0"/>
              </a:rPr>
              <a:t>The solicitor has concluded that making the referral would:</a:t>
            </a:r>
            <a:endParaRPr lang="en-GB" sz="1000" dirty="0">
              <a:latin typeface="+mj-lt"/>
              <a:ea typeface="Calibri" panose="020F0502020204030204" pitchFamily="34" charset="0"/>
            </a:endParaRPr>
          </a:p>
          <a:p>
            <a:pPr marL="0" indent="0">
              <a:lnSpc>
                <a:spcPct val="107000"/>
              </a:lnSpc>
              <a:spcAft>
                <a:spcPts val="0"/>
              </a:spcAft>
              <a:buNone/>
            </a:pPr>
            <a:r>
              <a:rPr lang="en-GB" sz="1000" dirty="0">
                <a:solidFill>
                  <a:srgbClr val="000000"/>
                </a:solidFill>
                <a:latin typeface="+mj-lt"/>
                <a:ea typeface="Arial" panose="020B0604020202020204" pitchFamily="34" charset="0"/>
              </a:rPr>
              <a:t>(</a:t>
            </a:r>
            <a:r>
              <a:rPr lang="en-GB" sz="1000" dirty="0" err="1">
                <a:solidFill>
                  <a:srgbClr val="000000"/>
                </a:solidFill>
                <a:latin typeface="+mj-lt"/>
                <a:ea typeface="Arial" panose="020B0604020202020204" pitchFamily="34" charset="0"/>
              </a:rPr>
              <a:t>i</a:t>
            </a:r>
            <a:r>
              <a:rPr lang="en-GB" sz="1000" dirty="0">
                <a:solidFill>
                  <a:srgbClr val="000000"/>
                </a:solidFill>
                <a:latin typeface="+mj-lt"/>
                <a:ea typeface="Arial" panose="020B0604020202020204" pitchFamily="34" charset="0"/>
              </a:rPr>
              <a:t>)  not in any way compromise his independence as the client’s legal advisor; and</a:t>
            </a:r>
            <a:endParaRPr lang="en-GB" sz="1000" dirty="0">
              <a:latin typeface="+mj-lt"/>
              <a:ea typeface="Calibri" panose="020F0502020204030204" pitchFamily="34" charset="0"/>
            </a:endParaRPr>
          </a:p>
          <a:p>
            <a:pPr marL="0" indent="0">
              <a:lnSpc>
                <a:spcPct val="107000"/>
              </a:lnSpc>
              <a:spcAft>
                <a:spcPts val="0"/>
              </a:spcAft>
              <a:buNone/>
            </a:pPr>
            <a:r>
              <a:rPr lang="en-GB" sz="1000" dirty="0">
                <a:solidFill>
                  <a:srgbClr val="000000"/>
                </a:solidFill>
                <a:latin typeface="+mj-lt"/>
                <a:ea typeface="Arial" panose="020B0604020202020204" pitchFamily="34" charset="0"/>
              </a:rPr>
              <a:t>(ii) be in the best interests of the client because the stockbrokers are the best available in this field.  </a:t>
            </a:r>
            <a:endParaRPr lang="en-GB" sz="1000" dirty="0">
              <a:latin typeface="+mj-lt"/>
              <a:ea typeface="Calibri" panose="020F0502020204030204" pitchFamily="34" charset="0"/>
            </a:endParaRPr>
          </a:p>
          <a:p>
            <a:pPr marL="0" indent="0">
              <a:lnSpc>
                <a:spcPct val="107000"/>
              </a:lnSpc>
              <a:spcAft>
                <a:spcPts val="0"/>
              </a:spcAft>
              <a:buNone/>
            </a:pPr>
            <a:r>
              <a:rPr lang="en-GB" sz="1000" dirty="0">
                <a:solidFill>
                  <a:srgbClr val="000000"/>
                </a:solidFill>
                <a:latin typeface="+mj-lt"/>
                <a:ea typeface="Arial" panose="020B0604020202020204" pitchFamily="34" charset="0"/>
              </a:rPr>
              <a:t> </a:t>
            </a:r>
            <a:endParaRPr lang="en-GB" sz="1000" dirty="0">
              <a:latin typeface="+mj-lt"/>
              <a:ea typeface="Calibri" panose="020F0502020204030204" pitchFamily="34" charset="0"/>
            </a:endParaRPr>
          </a:p>
          <a:p>
            <a:pPr marL="0" indent="0">
              <a:lnSpc>
                <a:spcPct val="107000"/>
              </a:lnSpc>
              <a:spcAft>
                <a:spcPts val="0"/>
              </a:spcAft>
              <a:buNone/>
            </a:pPr>
            <a:r>
              <a:rPr lang="en-GB" sz="1000" dirty="0">
                <a:solidFill>
                  <a:srgbClr val="000000"/>
                </a:solidFill>
                <a:latin typeface="+mj-lt"/>
                <a:ea typeface="Arial" panose="020B0604020202020204" pitchFamily="34" charset="0"/>
              </a:rPr>
              <a:t>The solicitor will not get a financial benefit from the referral. The solicitor knows that the brother would be grateful for the business introduction.</a:t>
            </a:r>
            <a:endParaRPr lang="en-GB" sz="1000" dirty="0">
              <a:latin typeface="+mj-lt"/>
              <a:ea typeface="Calibri" panose="020F0502020204030204" pitchFamily="34" charset="0"/>
            </a:endParaRPr>
          </a:p>
          <a:p>
            <a:pPr marL="0" indent="0">
              <a:lnSpc>
                <a:spcPct val="107000"/>
              </a:lnSpc>
              <a:spcAft>
                <a:spcPts val="0"/>
              </a:spcAft>
              <a:buNone/>
            </a:pPr>
            <a:r>
              <a:rPr lang="en-GB" sz="1000" dirty="0">
                <a:solidFill>
                  <a:srgbClr val="000000"/>
                </a:solidFill>
                <a:latin typeface="+mj-lt"/>
                <a:ea typeface="Arial" panose="020B0604020202020204" pitchFamily="34" charset="0"/>
              </a:rPr>
              <a:t> </a:t>
            </a:r>
            <a:endParaRPr lang="en-GB" sz="1000" dirty="0">
              <a:latin typeface="+mj-lt"/>
              <a:ea typeface="Calibri" panose="020F0502020204030204" pitchFamily="34" charset="0"/>
            </a:endParaRPr>
          </a:p>
          <a:p>
            <a:pPr marL="0" indent="0">
              <a:lnSpc>
                <a:spcPct val="107000"/>
              </a:lnSpc>
              <a:spcAft>
                <a:spcPts val="0"/>
              </a:spcAft>
              <a:buNone/>
            </a:pPr>
            <a:r>
              <a:rPr lang="en-GB" sz="1000" dirty="0">
                <a:solidFill>
                  <a:srgbClr val="000000"/>
                </a:solidFill>
                <a:latin typeface="+mj-lt"/>
                <a:ea typeface="Arial" panose="020B0604020202020204" pitchFamily="34" charset="0"/>
              </a:rPr>
              <a:t> </a:t>
            </a:r>
            <a:r>
              <a:rPr lang="en-GB" sz="1000" b="1" dirty="0">
                <a:solidFill>
                  <a:srgbClr val="000000"/>
                </a:solidFill>
                <a:latin typeface="+mj-lt"/>
                <a:ea typeface="Arial" panose="020B0604020202020204" pitchFamily="34" charset="0"/>
              </a:rPr>
              <a:t>Which of the following steps should the solicitor take next?</a:t>
            </a:r>
            <a:endParaRPr lang="en-GB" sz="1000" dirty="0">
              <a:latin typeface="+mj-lt"/>
              <a:ea typeface="Calibri" panose="020F0502020204030204" pitchFamily="34" charset="0"/>
            </a:endParaRPr>
          </a:p>
          <a:p>
            <a:pPr marL="0" indent="0">
              <a:lnSpc>
                <a:spcPct val="107000"/>
              </a:lnSpc>
              <a:spcAft>
                <a:spcPts val="0"/>
              </a:spcAft>
              <a:buNone/>
            </a:pPr>
            <a:r>
              <a:rPr lang="en-GB" sz="1000" dirty="0">
                <a:solidFill>
                  <a:srgbClr val="000000"/>
                </a:solidFill>
                <a:latin typeface="+mj-lt"/>
                <a:ea typeface="Arial" panose="020B0604020202020204" pitchFamily="34" charset="0"/>
              </a:rPr>
              <a:t> </a:t>
            </a:r>
            <a:endParaRPr lang="en-GB" sz="1000" dirty="0">
              <a:latin typeface="+mj-lt"/>
              <a:ea typeface="Calibri" panose="020F0502020204030204" pitchFamily="34" charset="0"/>
            </a:endParaRPr>
          </a:p>
          <a:p>
            <a:pPr marL="228600" indent="-228600">
              <a:lnSpc>
                <a:spcPct val="107000"/>
              </a:lnSpc>
              <a:spcAft>
                <a:spcPts val="0"/>
              </a:spcAft>
              <a:buFont typeface="+mj-lt"/>
              <a:buAutoNum type="alphaUcPeriod"/>
            </a:pPr>
            <a:r>
              <a:rPr lang="en-GB" sz="1000" dirty="0">
                <a:solidFill>
                  <a:srgbClr val="000000"/>
                </a:solidFill>
                <a:latin typeface="+mj-lt"/>
                <a:ea typeface="Arial" panose="020B0604020202020204" pitchFamily="34" charset="0"/>
              </a:rPr>
              <a:t>Cease to act for the client.</a:t>
            </a:r>
            <a:endParaRPr lang="en-GB" sz="1000" dirty="0">
              <a:latin typeface="+mj-lt"/>
              <a:ea typeface="Calibri" panose="020F0502020204030204" pitchFamily="34" charset="0"/>
            </a:endParaRPr>
          </a:p>
          <a:p>
            <a:pPr marL="228600" indent="-228600">
              <a:lnSpc>
                <a:spcPct val="107000"/>
              </a:lnSpc>
              <a:spcAft>
                <a:spcPts val="0"/>
              </a:spcAft>
              <a:buFont typeface="+mj-lt"/>
              <a:buAutoNum type="alphaUcPeriod"/>
            </a:pPr>
            <a:r>
              <a:rPr lang="en-GB" sz="1000" dirty="0">
                <a:solidFill>
                  <a:srgbClr val="000000"/>
                </a:solidFill>
                <a:latin typeface="+mj-lt"/>
                <a:ea typeface="Arial" panose="020B0604020202020204" pitchFamily="34" charset="0"/>
              </a:rPr>
              <a:t>Refer the client to an individual at the stockbrokers other than the solicitor's brother.</a:t>
            </a:r>
            <a:endParaRPr lang="en-GB" sz="1000" dirty="0">
              <a:latin typeface="+mj-lt"/>
              <a:ea typeface="Calibri" panose="020F0502020204030204" pitchFamily="34" charset="0"/>
            </a:endParaRPr>
          </a:p>
          <a:p>
            <a:pPr marL="228600" indent="-228600">
              <a:lnSpc>
                <a:spcPct val="107000"/>
              </a:lnSpc>
              <a:spcAft>
                <a:spcPts val="0"/>
              </a:spcAft>
              <a:buFont typeface="+mj-lt"/>
              <a:buAutoNum type="alphaUcPeriod"/>
            </a:pPr>
            <a:r>
              <a:rPr lang="en-GB" sz="1000" dirty="0">
                <a:solidFill>
                  <a:srgbClr val="000000"/>
                </a:solidFill>
                <a:latin typeface="+mj-lt"/>
                <a:ea typeface="Arial" panose="020B0604020202020204" pitchFamily="34" charset="0"/>
              </a:rPr>
              <a:t>Get written confirmation from the brother that the solicitor will not get a financial benefit in return for the business referral.</a:t>
            </a:r>
            <a:endParaRPr lang="en-GB" sz="1000" dirty="0">
              <a:latin typeface="+mj-lt"/>
              <a:ea typeface="Calibri" panose="020F0502020204030204" pitchFamily="34" charset="0"/>
            </a:endParaRPr>
          </a:p>
          <a:p>
            <a:pPr marL="228600" indent="-228600">
              <a:lnSpc>
                <a:spcPct val="107000"/>
              </a:lnSpc>
              <a:spcAft>
                <a:spcPts val="0"/>
              </a:spcAft>
              <a:buFont typeface="+mj-lt"/>
              <a:buAutoNum type="alphaUcPeriod"/>
            </a:pPr>
            <a:r>
              <a:rPr lang="en-GB" sz="1000" dirty="0">
                <a:solidFill>
                  <a:srgbClr val="000000"/>
                </a:solidFill>
                <a:latin typeface="+mj-lt"/>
                <a:ea typeface="Arial" panose="020B0604020202020204" pitchFamily="34" charset="0"/>
              </a:rPr>
              <a:t>Inform the client that the solicitor's brother is a partner of the stockbrokers.</a:t>
            </a:r>
            <a:endParaRPr lang="en-GB" sz="1000" dirty="0">
              <a:latin typeface="+mj-lt"/>
              <a:ea typeface="Calibri" panose="020F0502020204030204" pitchFamily="34" charset="0"/>
            </a:endParaRPr>
          </a:p>
          <a:p>
            <a:pPr marL="228600" indent="-228600">
              <a:lnSpc>
                <a:spcPct val="107000"/>
              </a:lnSpc>
              <a:spcAft>
                <a:spcPts val="0"/>
              </a:spcAft>
              <a:buFont typeface="+mj-lt"/>
              <a:buAutoNum type="alphaUcPeriod"/>
            </a:pPr>
            <a:r>
              <a:rPr lang="en-GB" sz="1000" dirty="0">
                <a:solidFill>
                  <a:srgbClr val="000000"/>
                </a:solidFill>
                <a:latin typeface="+mj-lt"/>
                <a:ea typeface="Arial" panose="020B0604020202020204" pitchFamily="34" charset="0"/>
              </a:rPr>
              <a:t>Ask somebody else in the solicitor's firm to refer the client to the stockbrokers</a:t>
            </a:r>
            <a:r>
              <a:rPr lang="en-GB" sz="1400" dirty="0">
                <a:solidFill>
                  <a:srgbClr val="000000"/>
                </a:solidFill>
                <a:latin typeface="+mj-lt"/>
                <a:ea typeface="Arial" panose="020B0604020202020204" pitchFamily="34" charset="0"/>
              </a:rPr>
              <a:t>.</a:t>
            </a:r>
            <a:endParaRPr lang="en-GB" sz="1400" dirty="0">
              <a:latin typeface="+mj-lt"/>
              <a:ea typeface="Calibri" panose="020F0502020204030204" pitchFamily="34" charset="0"/>
            </a:endParaRPr>
          </a:p>
          <a:p>
            <a:pPr marL="0" indent="0">
              <a:buNone/>
            </a:pPr>
            <a:endParaRPr lang="en-GB" sz="900" dirty="0"/>
          </a:p>
        </p:txBody>
      </p:sp>
    </p:spTree>
    <p:extLst>
      <p:ext uri="{BB962C8B-B14F-4D97-AF65-F5344CB8AC3E}">
        <p14:creationId xmlns:p14="http://schemas.microsoft.com/office/powerpoint/2010/main" val="1159704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2403A-6447-4F8A-85F1-36D1E0294EF1}"/>
              </a:ext>
            </a:extLst>
          </p:cNvPr>
          <p:cNvSpPr>
            <a:spLocks noGrp="1"/>
          </p:cNvSpPr>
          <p:nvPr>
            <p:ph type="title"/>
          </p:nvPr>
        </p:nvSpPr>
        <p:spPr>
          <a:xfrm>
            <a:off x="250824" y="123478"/>
            <a:ext cx="6769447" cy="857250"/>
          </a:xfrm>
        </p:spPr>
        <p:txBody>
          <a:bodyPr/>
          <a:lstStyle/>
          <a:p>
            <a:r>
              <a:rPr lang="en-GB" dirty="0"/>
              <a:t>What sample questions don’t do….</a:t>
            </a:r>
          </a:p>
        </p:txBody>
      </p:sp>
      <p:sp>
        <p:nvSpPr>
          <p:cNvPr id="3" name="Content Placeholder 2">
            <a:extLst>
              <a:ext uri="{FF2B5EF4-FFF2-40B4-BE49-F238E27FC236}">
                <a16:creationId xmlns:a16="http://schemas.microsoft.com/office/drawing/2014/main" id="{0C5757CD-F34D-4959-A312-382BE1F55D21}"/>
              </a:ext>
            </a:extLst>
          </p:cNvPr>
          <p:cNvSpPr>
            <a:spLocks noGrp="1"/>
          </p:cNvSpPr>
          <p:nvPr>
            <p:ph idx="1"/>
          </p:nvPr>
        </p:nvSpPr>
        <p:spPr/>
        <p:txBody>
          <a:bodyPr/>
          <a:lstStyle/>
          <a:p>
            <a:r>
              <a:rPr lang="en-GB" dirty="0"/>
              <a:t>Cover all of the Functioning Legal Knowledge (FLK)</a:t>
            </a:r>
          </a:p>
          <a:p>
            <a:endParaRPr lang="en-GB" dirty="0"/>
          </a:p>
          <a:p>
            <a:r>
              <a:rPr lang="en-GB" dirty="0"/>
              <a:t>Replicate sitting the SQE1:</a:t>
            </a:r>
          </a:p>
          <a:p>
            <a:pPr lvl="1"/>
            <a:r>
              <a:rPr lang="en-GB" dirty="0"/>
              <a:t>360 questions sat over two days</a:t>
            </a:r>
          </a:p>
          <a:p>
            <a:pPr lvl="1"/>
            <a:r>
              <a:rPr lang="en-GB" dirty="0"/>
              <a:t>Approximately 1.7 minutes/question</a:t>
            </a:r>
          </a:p>
          <a:p>
            <a:pPr lvl="1"/>
            <a:r>
              <a:rPr lang="en-GB" dirty="0"/>
              <a:t>Closed book</a:t>
            </a:r>
          </a:p>
          <a:p>
            <a:pPr lvl="1"/>
            <a:r>
              <a:rPr lang="en-GB" dirty="0"/>
              <a:t>Pearson VUE system</a:t>
            </a:r>
          </a:p>
        </p:txBody>
      </p:sp>
    </p:spTree>
    <p:extLst>
      <p:ext uri="{BB962C8B-B14F-4D97-AF65-F5344CB8AC3E}">
        <p14:creationId xmlns:p14="http://schemas.microsoft.com/office/powerpoint/2010/main" val="357924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SRA template</Template>
  <TotalTime>0</TotalTime>
  <Words>992</Words>
  <Application>Microsoft Office PowerPoint</Application>
  <PresentationFormat>On-screen Show (16:9)</PresentationFormat>
  <Paragraphs>131</Paragraphs>
  <Slides>13</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Default Design</vt:lpstr>
      <vt:lpstr>Using the SQE sample questions</vt:lpstr>
      <vt:lpstr>SQE1 question writing</vt:lpstr>
      <vt:lpstr>SQE1 question writing</vt:lpstr>
      <vt:lpstr>SQE1 questions</vt:lpstr>
      <vt:lpstr>SQE1 sample questions</vt:lpstr>
      <vt:lpstr>What the sample questions do….</vt:lpstr>
      <vt:lpstr>Sample question </vt:lpstr>
      <vt:lpstr>Sample question </vt:lpstr>
      <vt:lpstr>What sample questions don’t do….</vt:lpstr>
      <vt:lpstr>Candidate feedback </vt:lpstr>
      <vt:lpstr>Candidate feedback </vt:lpstr>
      <vt:lpstr>What we are doing</vt:lpstr>
      <vt:lpstr>SQE2 sample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2023-03-22T17:16:36Z</dcterms:created>
  <dcterms:modified xsi:type="dcterms:W3CDTF">2023-03-22T17:16:53Z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143640-2c58-497f-98bf-5d03ac8b8df5_Enabled">
    <vt:lpwstr>true</vt:lpwstr>
  </property>
  <property fmtid="{D5CDD505-2E9C-101B-9397-08002B2CF9AE}" pid="3" name="MSIP_Label_d0143640-2c58-497f-98bf-5d03ac8b8df5_SetDate">
    <vt:lpwstr>2023-03-22T17:16:45Z</vt:lpwstr>
  </property>
  <property fmtid="{D5CDD505-2E9C-101B-9397-08002B2CF9AE}" pid="4" name="MSIP_Label_d0143640-2c58-497f-98bf-5d03ac8b8df5_Method">
    <vt:lpwstr>Standard</vt:lpwstr>
  </property>
  <property fmtid="{D5CDD505-2E9C-101B-9397-08002B2CF9AE}" pid="5" name="MSIP_Label_d0143640-2c58-497f-98bf-5d03ac8b8df5_Name">
    <vt:lpwstr>General</vt:lpwstr>
  </property>
  <property fmtid="{D5CDD505-2E9C-101B-9397-08002B2CF9AE}" pid="6" name="MSIP_Label_d0143640-2c58-497f-98bf-5d03ac8b8df5_SiteId">
    <vt:lpwstr>adecc3d0-610d-4060-a865-615f7f48c411</vt:lpwstr>
  </property>
  <property fmtid="{D5CDD505-2E9C-101B-9397-08002B2CF9AE}" pid="7" name="MSIP_Label_d0143640-2c58-497f-98bf-5d03ac8b8df5_ActionId">
    <vt:lpwstr>2d15d4f4-b32d-4f41-a450-3f8f0613d80c</vt:lpwstr>
  </property>
  <property fmtid="{D5CDD505-2E9C-101B-9397-08002B2CF9AE}" pid="8" name="MSIP_Label_d0143640-2c58-497f-98bf-5d03ac8b8df5_ContentBits">
    <vt:lpwstr>1</vt:lpwstr>
  </property>
  <property fmtid="{D5CDD505-2E9C-101B-9397-08002B2CF9AE}" pid="9" name="ClassificationContentMarkingHeaderLocations">
    <vt:lpwstr>Default Design:4</vt:lpwstr>
  </property>
  <property fmtid="{D5CDD505-2E9C-101B-9397-08002B2CF9AE}" pid="10" name="ClassificationContentMarkingHeaderText">
    <vt:lpwstr>Sensitivity: General</vt:lpwstr>
  </property>
</Properties>
</file>