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ca/t9n9ZeL6AZeAOLkpBQVjfI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D29C6-325D-4721-9C75-572B2D888CD7}" v="2" dt="2023-03-22T17:15:06.647"/>
  </p1510:revLst>
</p1510:revInfo>
</file>

<file path=ppt/tableStyles.xml><?xml version="1.0" encoding="utf-8"?>
<a:tblStyleLst xmlns:a="http://schemas.openxmlformats.org/drawingml/2006/main" def="{D69621F7-054C-4ED0-9464-F9734F117F74}">
  <a:tblStyle styleId="{D69621F7-054C-4ED0-9464-F9734F117F7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6EF"/>
          </a:solidFill>
        </a:fill>
      </a:tcStyle>
    </a:wholeTbl>
    <a:band1H>
      <a:tcTxStyle/>
      <a:tcStyle>
        <a:tcBdr/>
        <a:fill>
          <a:solidFill>
            <a:srgbClr val="CAECD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ECD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6"/>
      </p:cViewPr>
      <p:guideLst>
        <p:guide orient="horz" pos="634"/>
        <p:guide pos="40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691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 descr="I:\mydocs\Images\square-background\sra_background_cubes_red_option.jpg"/>
          <p:cNvPicPr preferRelativeResize="0"/>
          <p:nvPr/>
        </p:nvPicPr>
        <p:blipFill rotWithShape="1">
          <a:blip r:embed="rId2">
            <a:alphaModFix/>
          </a:blip>
          <a:srcRect l="8440"/>
          <a:stretch/>
        </p:blipFill>
        <p:spPr>
          <a:xfrm rot="10800000">
            <a:off x="4420487" y="987574"/>
            <a:ext cx="4723507" cy="4155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6" descr="I:\red-bann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6" descr="I:\mydocs\Images\logos\sra-white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6"/>
          <p:cNvSpPr txBox="1">
            <a:spLocks noGrp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1"/>
          </p:nvPr>
        </p:nvSpPr>
        <p:spPr>
          <a:xfrm rot="5400000">
            <a:off x="2893219" y="-1223169"/>
            <a:ext cx="3357563" cy="864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>
            <a:spLocks noGrp="1"/>
          </p:cNvSpPr>
          <p:nvPr>
            <p:ph type="title"/>
          </p:nvPr>
        </p:nvSpPr>
        <p:spPr>
          <a:xfrm rot="5400000">
            <a:off x="5621537" y="1492449"/>
            <a:ext cx="4692253" cy="189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1"/>
          </p:nvPr>
        </p:nvSpPr>
        <p:spPr>
          <a:xfrm rot="5400000">
            <a:off x="1753593" y="-327620"/>
            <a:ext cx="4692253" cy="553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68300" algn="l"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  <a:defRPr sz="22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1331913" y="1428750"/>
            <a:ext cx="37147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2"/>
          </p:nvPr>
        </p:nvSpPr>
        <p:spPr>
          <a:xfrm>
            <a:off x="5199064" y="1428750"/>
            <a:ext cx="371633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4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 descr="I:\red-bann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" name="Google Shape;9;p5" descr="I:\mydocs\Images\logos\sra-white-logo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0BDEA3-6835-F102-A1D9-7BDEB5BE27F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Highlights from the annual report and activities to date</a:t>
            </a:r>
            <a:br>
              <a:rPr lang="en-GB" b="1" dirty="0"/>
            </a:br>
            <a:endParaRPr b="1" dirty="0"/>
          </a:p>
        </p:txBody>
      </p:sp>
      <p:sp>
        <p:nvSpPr>
          <p:cNvPr id="56" name="Google Shape;56;p1"/>
          <p:cNvSpPr txBox="1">
            <a:spLocks noGrp="1"/>
          </p:cNvSpPr>
          <p:nvPr>
            <p:ph type="subTitle" idx="1"/>
          </p:nvPr>
        </p:nvSpPr>
        <p:spPr>
          <a:xfrm>
            <a:off x="1259632" y="2774085"/>
            <a:ext cx="6624637" cy="10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dirty="0">
                <a:solidFill>
                  <a:srgbClr val="262626"/>
                </a:solidFill>
              </a:rPr>
              <a:t>Zoe Robinson, Director of Qualifications, Kaplan Professional UK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>
            <a:spLocks noGrp="1"/>
          </p:cNvSpPr>
          <p:nvPr>
            <p:ph type="title"/>
          </p:nvPr>
        </p:nvSpPr>
        <p:spPr>
          <a:xfrm>
            <a:off x="395536" y="195263"/>
            <a:ext cx="511150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SQE1 pass marks </a:t>
            </a:r>
            <a:endParaRPr/>
          </a:p>
        </p:txBody>
      </p:sp>
      <p:sp>
        <p:nvSpPr>
          <p:cNvPr id="62" name="Google Shape;62;p2"/>
          <p:cNvSpPr txBox="1">
            <a:spLocks noGrp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/>
              <a:t>24pt Arial</a:t>
            </a:r>
            <a:endParaRPr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/>
              <a:t>22pt Arial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GB"/>
              <a:t>20pt Arial</a:t>
            </a:r>
            <a:endParaRPr/>
          </a:p>
        </p:txBody>
      </p:sp>
      <p:graphicFrame>
        <p:nvGraphicFramePr>
          <p:cNvPr id="63" name="Google Shape;63;p2"/>
          <p:cNvGraphicFramePr/>
          <p:nvPr>
            <p:extLst>
              <p:ext uri="{D42A27DB-BD31-4B8C-83A1-F6EECF244321}">
                <p14:modId xmlns:p14="http://schemas.microsoft.com/office/powerpoint/2010/main" val="3558165556"/>
              </p:ext>
            </p:extLst>
          </p:nvPr>
        </p:nvGraphicFramePr>
        <p:xfrm>
          <a:off x="683568" y="1530350"/>
          <a:ext cx="7992900" cy="1844050"/>
        </p:xfrm>
        <a:graphic>
          <a:graphicData uri="http://schemas.openxmlformats.org/drawingml/2006/table">
            <a:tbl>
              <a:tblPr firstRow="1" bandRow="1">
                <a:noFill/>
                <a:tableStyleId>{D69621F7-054C-4ED0-9464-F9734F117F74}</a:tableStyleId>
              </a:tblPr>
              <a:tblGrid>
                <a:gridCol w="246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bg1"/>
                          </a:solidFill>
                        </a:rPr>
                        <a:t>Date </a:t>
                      </a: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FLK1</a:t>
                      </a: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FLK2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November 2021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57%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July 2022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55%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January 2023 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57%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95536" y="195486"/>
            <a:ext cx="496785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SQE2 pass marks </a:t>
            </a:r>
            <a:endParaRPr/>
          </a:p>
        </p:txBody>
      </p:sp>
      <p:graphicFrame>
        <p:nvGraphicFramePr>
          <p:cNvPr id="69" name="Google Shape;69;p3"/>
          <p:cNvGraphicFramePr/>
          <p:nvPr>
            <p:extLst>
              <p:ext uri="{D42A27DB-BD31-4B8C-83A1-F6EECF244321}">
                <p14:modId xmlns:p14="http://schemas.microsoft.com/office/powerpoint/2010/main" val="1287989748"/>
              </p:ext>
            </p:extLst>
          </p:nvPr>
        </p:nvGraphicFramePr>
        <p:xfrm>
          <a:off x="683568" y="1563638"/>
          <a:ext cx="7920875" cy="1512565"/>
        </p:xfrm>
        <a:graphic>
          <a:graphicData uri="http://schemas.openxmlformats.org/drawingml/2006/table">
            <a:tbl>
              <a:tblPr firstRow="1" bandRow="1">
                <a:noFill/>
                <a:tableStyleId>{D69621F7-054C-4ED0-9464-F9734F117F74}</a:tableStyleId>
              </a:tblPr>
              <a:tblGrid>
                <a:gridCol w="1934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5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Date </a:t>
                      </a: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Pass mark</a:t>
                      </a:r>
                      <a:endParaRPr sz="1800" b="1" i="0" u="none" strike="noStrike" cap="none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Pass rate </a:t>
                      </a: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(overall/all candidates)</a:t>
                      </a: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April 2022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55-56% (all four sittings)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77%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October 2022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62% (all four sittings)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71%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95536" y="195486"/>
            <a:ext cx="496785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Upcoming assessments</a:t>
            </a:r>
            <a:endParaRPr dirty="0"/>
          </a:p>
        </p:txBody>
      </p:sp>
      <p:graphicFrame>
        <p:nvGraphicFramePr>
          <p:cNvPr id="69" name="Google Shape;69;p3"/>
          <p:cNvGraphicFramePr/>
          <p:nvPr>
            <p:extLst>
              <p:ext uri="{D42A27DB-BD31-4B8C-83A1-F6EECF244321}">
                <p14:modId xmlns:p14="http://schemas.microsoft.com/office/powerpoint/2010/main" val="1343251160"/>
              </p:ext>
            </p:extLst>
          </p:nvPr>
        </p:nvGraphicFramePr>
        <p:xfrm>
          <a:off x="395535" y="1438947"/>
          <a:ext cx="8506009" cy="3407665"/>
        </p:xfrm>
        <a:graphic>
          <a:graphicData uri="http://schemas.openxmlformats.org/drawingml/2006/table">
            <a:tbl>
              <a:tblPr firstRow="1" bandRow="1">
                <a:noFill/>
                <a:tableStyleId>{D69621F7-054C-4ED0-9464-F9734F117F74}</a:tableStyleId>
              </a:tblPr>
              <a:tblGrid>
                <a:gridCol w="2650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0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Date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Sitting dates</a:t>
                      </a: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bg1"/>
                          </a:solidFill>
                          <a:latin typeface="Arial"/>
                          <a:cs typeface="Arial"/>
                          <a:sym typeface="Arial"/>
                        </a:rPr>
                        <a:t>Booking window </a:t>
                      </a:r>
                      <a:endParaRPr sz="1800" b="1" i="0" u="none" strike="noStrike" cap="none" dirty="0">
                        <a:solidFill>
                          <a:schemeClr val="bg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SQE2 April 2023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25 April -11 May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17.00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SQE1 July 2023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20 and 24 July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22 March - 30 May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SQE2 July 2023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31 July - 18 August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29 March – 12 June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1234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SQE2 October 2023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GB"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Additional test centre for oral assessments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GB"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23 October - 1 November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21 June - 11 September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59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438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(16:9)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Highlights from the annual report and activities to date </vt:lpstr>
      <vt:lpstr>SQE1 pass marks </vt:lpstr>
      <vt:lpstr>SQE2 pass marks </vt:lpstr>
      <vt:lpstr>Upcoming assessments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2023-03-22T17:15:16Z</dcterms:created>
  <dcterms:modified xsi:type="dcterms:W3CDTF">2023-03-22T17:15:18Z</dcterms:modified>
</cp:coreProperties>
</file>