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12"/>
  </p:notesMasterIdLst>
  <p:sldIdLst>
    <p:sldId id="988" r:id="rId6"/>
    <p:sldId id="744" r:id="rId7"/>
    <p:sldId id="987" r:id="rId8"/>
    <p:sldId id="984" r:id="rId9"/>
    <p:sldId id="986" r:id="rId10"/>
    <p:sldId id="989" r:id="rId1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0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7" autoAdjust="0"/>
    <p:restoredTop sz="82321" autoAdjust="0"/>
  </p:normalViewPr>
  <p:slideViewPr>
    <p:cSldViewPr snapToGrid="0">
      <p:cViewPr varScale="1">
        <p:scale>
          <a:sx n="70" d="100"/>
          <a:sy n="70" d="100"/>
        </p:scale>
        <p:origin x="931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6C34F-70D8-425E-A5A3-D6FF5629704E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2AE7F-E496-41BE-B06D-FE76478B7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988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may be reduced if exemptions from training are applicable. Eg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Level 4 Higher Apprenticeship in a relevant occupation - Legal Services, Professional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Services, and Providing Financial Services (may be entitled to exemptions from training);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Paralegal Apprenticeship (may be entitled to exemptions from training);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Legal Executive Apprenticeship (may be entitled to exemptions from training);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Law Degree/ Graduate Diploma in Law / Legal Practice Course (entitled to exemptions from training).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539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SQE 2 only after passing SQE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EBB798-73D6-44C7-A966-A5E541E3F24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185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587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177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5893984" y="1316765"/>
            <a:ext cx="6298009" cy="5541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56367" y="1989140"/>
            <a:ext cx="8925984" cy="1470025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51620" y="3789363"/>
            <a:ext cx="8832849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2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935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59902" y="125414"/>
            <a:ext cx="2527300" cy="6256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5884" y="125414"/>
            <a:ext cx="7380816" cy="62563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297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7E17D-EC82-461A-8DC9-AEE431962B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4B846E-C399-4490-BAD8-669807E18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D0BBB-D160-435D-8B79-213648AF5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B9E38-068E-4E4E-A84B-B031DAC19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C2BB9-1D18-423E-8F70-D26D16E8C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162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07AFD-E7B3-432F-997A-9C24421F7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E2BC9-37DE-4BAC-B2DD-FF816C815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E14A4-B260-4FDB-BAEE-498538F00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C0069-D85B-411B-9E81-83E46B2D2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BC9AA-BBBE-404D-B19C-56C4C8762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75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25971-EBA9-4932-8063-7F228D530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1EE012-AC63-4417-82F8-034BE1C1F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C79A5-E194-43DA-AC9A-828C8A927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0D77B-9C4D-4AC0-986C-5B49C786D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140F7-8C9D-4E59-A0DF-6AF55BE5F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632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80F90-79C1-40EF-BF62-B4E5B73D8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B8874-1E24-4294-8CA3-4790A9A922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2DAF76-6918-4A44-8031-DCAE8C861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09DF5-62DB-4BDB-AB71-EB57CE9C8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662086-F286-4619-8995-5D56B784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6FB42-799C-481D-9233-04484037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41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4AB3F-A67B-424A-9044-07376EBD5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5C24F-D636-4A2D-ACEA-068C679CC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19AC30-E167-4D0F-8F79-FB87E7209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B1EC0A-E596-4879-BF16-8C680D202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5E304-95F5-45B7-BF71-86F7A86C24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694493-54BE-4419-BE36-C3358502D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E10B14-8672-4416-BBD3-AF390DDD7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95BC5B-0F37-4D4F-ABA6-10702FCBC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836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67D77-DA11-449E-959F-417BA7134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C0F6E8-E962-4543-B945-F22E55EF3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F4140-06A8-4A04-9C81-E7E1772AE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7DFDA4-9B2C-4550-B9F0-99F3D7C4F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6033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A2B4BD-6B9C-4F7B-883D-0F1DC513F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B34FA0-1D80-4754-8A67-D1892A740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0B498-2CD6-400A-8582-7C2774704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2205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9BA2C-4DCE-43B4-9A8D-8D2F787CF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A672F-791D-4E46-97CD-378696A3B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ED3CB3-6139-4E90-AF20-C4C1F80B5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123111-CE8C-4F0F-8D8A-C0F0FE332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59732B-43C0-4B9E-B114-2C4C3871D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61A2F1-D232-44BA-B6EA-CE86C57DD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809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933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6653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4C880-1730-48D3-8D98-A9E44160A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F78B28-537A-454D-8018-26A0D48BE9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3191C9-DA06-4BAA-9849-EB21D1D11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FC578-C51E-4C28-B776-EBA535CB8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576AB-6AF4-482A-A0A2-737C66E2E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541D2-0D51-4EC0-8F85-4DB7394DC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2882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1E6B1-38CC-40BB-A023-BD9AC5A9C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0E8387-DBF0-48DC-8B41-5E0058C09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9A40D-3F35-487C-B721-0A28680CA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536A6-6865-4843-9BC2-73F512839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E93F5-AD30-4C84-ACE2-DC7394295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1315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7E07F5-45AA-49B0-8DA5-F887CCB85C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7FD465-0EDF-4039-9229-3FE8AD116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B7179-4B18-49CB-8D47-CB499C1CE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34C0C-72B7-401D-ABDF-9EE7ED7E9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06EB4-F676-4868-AED1-47BD07CC4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39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5569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5884" y="1905000"/>
            <a:ext cx="4953000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2086" y="1905000"/>
            <a:ext cx="4955116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40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15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92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4226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149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637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4433" y="260351"/>
            <a:ext cx="652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892301"/>
            <a:ext cx="11523133" cy="447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9950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3733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3200">
          <a:solidFill>
            <a:srgbClr val="262626"/>
          </a:solidFill>
          <a:latin typeface="+mn-lt"/>
          <a:ea typeface="ＭＳ Ｐゴシック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667">
          <a:solidFill>
            <a:srgbClr val="262626"/>
          </a:solidFill>
          <a:latin typeface="+mn-lt"/>
          <a:ea typeface="ＭＳ Ｐゴシック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rgbClr val="262626"/>
          </a:solidFill>
          <a:latin typeface="+mn-lt"/>
          <a:ea typeface="ＭＳ Ｐゴシック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5C68E4-9DED-4AFF-A1BD-B90EDE726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DB16E6-453D-4138-9C99-906709F52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76091-1931-40DD-ABE5-AC944B662D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71D25-C374-4C0C-AE68-2A347F503CBC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247C6-00C3-41CF-8C50-29F7BD5FB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A5DC8-B09A-4D7B-8AAC-34786D66E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31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13" Type="http://schemas.openxmlformats.org/officeDocument/2006/relationships/image" Target="../media/image9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8.sv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2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svg"/><Relationship Id="rId11" Type="http://schemas.openxmlformats.org/officeDocument/2006/relationships/image" Target="../media/image7.png"/><Relationship Id="rId5" Type="http://schemas.openxmlformats.org/officeDocument/2006/relationships/image" Target="../media/image17.png"/><Relationship Id="rId15" Type="http://schemas.openxmlformats.org/officeDocument/2006/relationships/image" Target="../media/image21.png"/><Relationship Id="rId10" Type="http://schemas.openxmlformats.org/officeDocument/2006/relationships/image" Target="../media/image6.svg"/><Relationship Id="rId4" Type="http://schemas.openxmlformats.org/officeDocument/2006/relationships/image" Target="../media/image16.svg"/><Relationship Id="rId9" Type="http://schemas.openxmlformats.org/officeDocument/2006/relationships/image" Target="../media/image5.png"/><Relationship Id="rId14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prenticeships.gov.uk/" TargetMode="External"/><Relationship Id="rId2" Type="http://schemas.openxmlformats.org/officeDocument/2006/relationships/hyperlink" Target="http://www.sra.org.uk/apprenticeship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D6DEB-A79B-4A0F-96B3-4A97BA43E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Solicitor Apprenticeships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D018F-1BAD-4097-9BDC-EEC716155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729016"/>
            <a:ext cx="11523133" cy="4476751"/>
          </a:xfrm>
        </p:spPr>
        <p:txBody>
          <a:bodyPr/>
          <a:lstStyle/>
          <a:p>
            <a:r>
              <a:rPr lang="en-GB" sz="3000" dirty="0"/>
              <a:t>5-6 year ‘earn as you learn’ programme (how long depends on your previous experience/qualifications)</a:t>
            </a:r>
          </a:p>
          <a:p>
            <a:endParaRPr lang="en-GB" sz="3000" dirty="0"/>
          </a:p>
          <a:p>
            <a:r>
              <a:rPr lang="en-GB" sz="3000" dirty="0"/>
              <a:t>Paid job while studying at the same time to qualify as a solicitor</a:t>
            </a:r>
          </a:p>
          <a:p>
            <a:endParaRPr lang="en-GB" sz="3000" dirty="0"/>
          </a:p>
          <a:p>
            <a:r>
              <a:rPr lang="en-GB" sz="3000" dirty="0"/>
              <a:t>Aimed at post A-level students; but post-degree apprenticeship also possible</a:t>
            </a:r>
          </a:p>
          <a:p>
            <a:endParaRPr lang="en-GB" sz="3000" dirty="0"/>
          </a:p>
          <a:p>
            <a:r>
              <a:rPr lang="en-GB" sz="3000" dirty="0"/>
              <a:t>Cost of training and exams is covered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193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194" y="89177"/>
            <a:ext cx="6586491" cy="1316764"/>
          </a:xfr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/>
              <a:t>What is the SQE?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77275" y="2063312"/>
            <a:ext cx="5791471" cy="404712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457178" indent="-22859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New way solicitors will qualify from 1 September 2021 </a:t>
            </a:r>
          </a:p>
          <a:p>
            <a:pPr marL="457178" indent="-22859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457178" indent="-22859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Anyone starting training journey will have to take the new SQE assessments – including apprentices </a:t>
            </a:r>
          </a:p>
          <a:p>
            <a:pPr marL="457178" indent="-22859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457178" indent="-22859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SQE is not a course – it’s an assessment</a:t>
            </a:r>
          </a:p>
          <a:p>
            <a:pPr marL="457178" indent="-22859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457178" indent="-228594" algn="ctr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457178" indent="-228594" algn="ctr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1026" name="Picture 9" descr="A picture containing flower&#10;&#10;Description automatically generated">
            <a:extLst>
              <a:ext uri="{FF2B5EF4-FFF2-40B4-BE49-F238E27FC236}">
                <a16:creationId xmlns:a16="http://schemas.microsoft.com/office/drawing/2014/main" id="{26D6EC12-2906-4E05-922C-BF49B22D2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907" y="1877159"/>
            <a:ext cx="4541273" cy="4419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7518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F83F5-3E28-4656-BC4E-2790A43C3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715" y="195037"/>
            <a:ext cx="8762913" cy="1143000"/>
          </a:xfrm>
        </p:spPr>
        <p:txBody>
          <a:bodyPr wrap="square" anchor="ctr">
            <a:normAutofit fontScale="90000"/>
          </a:bodyPr>
          <a:lstStyle/>
          <a:p>
            <a:r>
              <a:rPr lang="en-GB" dirty="0"/>
              <a:t>What does this means for apprentices? </a:t>
            </a:r>
          </a:p>
        </p:txBody>
      </p:sp>
      <p:pic>
        <p:nvPicPr>
          <p:cNvPr id="4" name="Picture 9" descr="A picture containing flower&#10;&#10;Description automatically generated">
            <a:extLst>
              <a:ext uri="{FF2B5EF4-FFF2-40B4-BE49-F238E27FC236}">
                <a16:creationId xmlns:a16="http://schemas.microsoft.com/office/drawing/2014/main" id="{23854AE6-7CB8-4843-B9D3-4C065C2DB8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1716" y="1905000"/>
            <a:ext cx="4510994" cy="438694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ACBDC-7E14-4D42-B7AA-C80F6530E0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99445" y="2035628"/>
            <a:ext cx="6389785" cy="4476751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800" dirty="0"/>
              <a:t>The degree/equivalent qualification &amp; work experience is covered by your apprenticeship </a:t>
            </a:r>
          </a:p>
          <a:p>
            <a:pPr>
              <a:lnSpc>
                <a:spcPct val="90000"/>
              </a:lnSpc>
            </a:pPr>
            <a:endParaRPr lang="en-GB" sz="2800" dirty="0"/>
          </a:p>
          <a:p>
            <a:pPr>
              <a:lnSpc>
                <a:spcPct val="90000"/>
              </a:lnSpc>
            </a:pPr>
            <a:r>
              <a:rPr lang="en-GB" sz="2800" dirty="0"/>
              <a:t>Take SQE1 during your apprenticeship &amp; SQE2 at the end</a:t>
            </a:r>
          </a:p>
          <a:p>
            <a:pPr>
              <a:lnSpc>
                <a:spcPct val="90000"/>
              </a:lnSpc>
            </a:pPr>
            <a:endParaRPr lang="en-GB" sz="2800" dirty="0"/>
          </a:p>
          <a:p>
            <a:pPr>
              <a:lnSpc>
                <a:spcPct val="90000"/>
              </a:lnSpc>
            </a:pPr>
            <a:r>
              <a:rPr lang="en-GB" sz="2800" dirty="0"/>
              <a:t>Suitability checks when you apply for admission like everyone </a:t>
            </a:r>
          </a:p>
          <a:p>
            <a:pPr>
              <a:lnSpc>
                <a:spcPct val="90000"/>
              </a:lnSpc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549880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248E4-C727-4AE5-86FC-17A34A903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859" y="198827"/>
            <a:ext cx="6527800" cy="1143000"/>
          </a:xfrm>
        </p:spPr>
        <p:txBody>
          <a:bodyPr/>
          <a:lstStyle/>
          <a:p>
            <a:r>
              <a:rPr lang="en-GB" dirty="0"/>
              <a:t>SQE1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0EF8F29-F03A-4343-BA0A-AF1648C7927A}"/>
              </a:ext>
            </a:extLst>
          </p:cNvPr>
          <p:cNvSpPr txBox="1"/>
          <p:nvPr/>
        </p:nvSpPr>
        <p:spPr>
          <a:xfrm>
            <a:off x="564316" y="3952494"/>
            <a:ext cx="2769123" cy="1228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5000"/>
              </a:lnSpc>
              <a:spcAft>
                <a:spcPts val="0"/>
              </a:spcAft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Two 180-question examinations - 10 hours in total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745565E-0DCF-41FE-8807-CFF4B11F674D}"/>
              </a:ext>
            </a:extLst>
          </p:cNvPr>
          <p:cNvSpPr txBox="1"/>
          <p:nvPr/>
        </p:nvSpPr>
        <p:spPr>
          <a:xfrm>
            <a:off x="2223197" y="193872"/>
            <a:ext cx="6160636" cy="1107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Functioning Legal Knowledge Assessments</a:t>
            </a:r>
            <a:endParaRPr lang="en-GB" sz="32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0006E0-BFA0-4677-B694-CD4E334EAE0D}"/>
              </a:ext>
            </a:extLst>
          </p:cNvPr>
          <p:cNvSpPr txBox="1"/>
          <p:nvPr/>
        </p:nvSpPr>
        <p:spPr>
          <a:xfrm>
            <a:off x="4160883" y="3952494"/>
            <a:ext cx="3315878" cy="2004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5000"/>
              </a:lnSpc>
              <a:spcAft>
                <a:spcPts val="0"/>
              </a:spcAft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FLK - test ability to identify legal principles and apply them to client problems </a:t>
            </a:r>
            <a:b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and transactions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C08D2D7-404B-4FFB-B21E-FED11BB1F601}"/>
              </a:ext>
            </a:extLst>
          </p:cNvPr>
          <p:cNvCxnSpPr/>
          <p:nvPr/>
        </p:nvCxnSpPr>
        <p:spPr bwMode="auto">
          <a:xfrm>
            <a:off x="7825552" y="2453137"/>
            <a:ext cx="0" cy="11783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660821B-7EBC-438D-87A1-E812360A21CC}"/>
              </a:ext>
            </a:extLst>
          </p:cNvPr>
          <p:cNvCxnSpPr/>
          <p:nvPr/>
        </p:nvCxnSpPr>
        <p:spPr bwMode="auto">
          <a:xfrm>
            <a:off x="3528501" y="2471205"/>
            <a:ext cx="0" cy="11783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64AB44B-E5E5-4FED-81D5-FFF9A39C7F46}"/>
              </a:ext>
            </a:extLst>
          </p:cNvPr>
          <p:cNvSpPr txBox="1"/>
          <p:nvPr/>
        </p:nvSpPr>
        <p:spPr>
          <a:xfrm>
            <a:off x="8223836" y="3952494"/>
            <a:ext cx="2882245" cy="1228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5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Unflagged ethics questions throughout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081FCF41-ACBD-4AC9-8362-64B3B55236F1}"/>
              </a:ext>
            </a:extLst>
          </p:cNvPr>
          <p:cNvGrpSpPr/>
          <p:nvPr/>
        </p:nvGrpSpPr>
        <p:grpSpPr>
          <a:xfrm>
            <a:off x="8921026" y="2300666"/>
            <a:ext cx="1487863" cy="1605081"/>
            <a:chOff x="9642869" y="2196316"/>
            <a:chExt cx="1487863" cy="1605081"/>
          </a:xfrm>
        </p:grpSpPr>
        <p:pic>
          <p:nvPicPr>
            <p:cNvPr id="68" name="Graphic 67" descr="Heart">
              <a:extLst>
                <a:ext uri="{FF2B5EF4-FFF2-40B4-BE49-F238E27FC236}">
                  <a16:creationId xmlns:a16="http://schemas.microsoft.com/office/drawing/2014/main" id="{F252D60E-BDF9-460D-AA84-E7BE342735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642869" y="2523249"/>
              <a:ext cx="476824" cy="476824"/>
            </a:xfrm>
            <a:prstGeom prst="rect">
              <a:avLst/>
            </a:prstGeom>
          </p:spPr>
        </p:pic>
        <p:pic>
          <p:nvPicPr>
            <p:cNvPr id="69" name="Graphic 68" descr="Seesaw">
              <a:extLst>
                <a:ext uri="{FF2B5EF4-FFF2-40B4-BE49-F238E27FC236}">
                  <a16:creationId xmlns:a16="http://schemas.microsoft.com/office/drawing/2014/main" id="{9B150F23-8FDD-41F3-935F-191686EA5C4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642869" y="2313534"/>
              <a:ext cx="1487863" cy="1487863"/>
            </a:xfrm>
            <a:prstGeom prst="rect">
              <a:avLst/>
            </a:prstGeom>
          </p:spPr>
        </p:pic>
        <p:pic>
          <p:nvPicPr>
            <p:cNvPr id="70" name="Graphic 69" descr="Head with gears">
              <a:extLst>
                <a:ext uri="{FF2B5EF4-FFF2-40B4-BE49-F238E27FC236}">
                  <a16:creationId xmlns:a16="http://schemas.microsoft.com/office/drawing/2014/main" id="{B605C968-DDA0-4D8B-BB2F-9E532ED03F5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573362" y="2196316"/>
              <a:ext cx="520322" cy="520322"/>
            </a:xfrm>
            <a:prstGeom prst="rect">
              <a:avLst/>
            </a:prstGeom>
          </p:spPr>
        </p:pic>
      </p:grpSp>
      <p:pic>
        <p:nvPicPr>
          <p:cNvPr id="74" name="Graphic 73" descr="Universal access">
            <a:extLst>
              <a:ext uri="{FF2B5EF4-FFF2-40B4-BE49-F238E27FC236}">
                <a16:creationId xmlns:a16="http://schemas.microsoft.com/office/drawing/2014/main" id="{3B4A969C-5761-4003-BEE7-0AF4B4626AF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128511" y="2359275"/>
            <a:ext cx="1487863" cy="1487863"/>
          </a:xfrm>
          <a:prstGeom prst="rect">
            <a:avLst/>
          </a:prstGeom>
        </p:spPr>
      </p:pic>
      <p:pic>
        <p:nvPicPr>
          <p:cNvPr id="76" name="Graphic 75" descr="Laptop">
            <a:extLst>
              <a:ext uri="{FF2B5EF4-FFF2-40B4-BE49-F238E27FC236}">
                <a16:creationId xmlns:a16="http://schemas.microsoft.com/office/drawing/2014/main" id="{E04244D4-75A0-45B2-9169-A86ED572E1C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85918" y="2360166"/>
            <a:ext cx="1409902" cy="14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727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09533-80AC-4EFD-A5D4-05B5D106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726" y="464635"/>
            <a:ext cx="6527800" cy="1143000"/>
          </a:xfrm>
        </p:spPr>
        <p:txBody>
          <a:bodyPr/>
          <a:lstStyle/>
          <a:p>
            <a:r>
              <a:rPr lang="en-GB" dirty="0"/>
              <a:t>SQE2</a:t>
            </a:r>
            <a:br>
              <a:rPr lang="en-GB" dirty="0"/>
            </a:b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5E6630-E567-4A11-987B-190E011CB8D0}"/>
              </a:ext>
            </a:extLst>
          </p:cNvPr>
          <p:cNvSpPr txBox="1"/>
          <p:nvPr/>
        </p:nvSpPr>
        <p:spPr>
          <a:xfrm>
            <a:off x="2346301" y="435145"/>
            <a:ext cx="6651395" cy="580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Practical</a:t>
            </a:r>
            <a:r>
              <a:rPr lang="en-GB" sz="2800" b="1" dirty="0">
                <a:solidFill>
                  <a:srgbClr val="B1003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</a:t>
            </a:r>
            <a:r>
              <a:rPr lang="en-GB" sz="2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egal </a:t>
            </a: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</a:t>
            </a:r>
            <a:r>
              <a:rPr lang="en-GB" sz="2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kills </a:t>
            </a: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</a:t>
            </a:r>
            <a:r>
              <a:rPr lang="en-GB" sz="2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ssessments</a:t>
            </a:r>
            <a:endParaRPr lang="en-GB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7E81A99-82AB-4650-BDA3-7032D7CEE0B0}"/>
              </a:ext>
            </a:extLst>
          </p:cNvPr>
          <p:cNvGrpSpPr/>
          <p:nvPr/>
        </p:nvGrpSpPr>
        <p:grpSpPr>
          <a:xfrm>
            <a:off x="3149093" y="3824459"/>
            <a:ext cx="8492717" cy="1616596"/>
            <a:chOff x="3149093" y="3861035"/>
            <a:chExt cx="8492717" cy="1616596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1CAE2C6-9FE9-4069-AF91-66FD40707824}"/>
                </a:ext>
              </a:extLst>
            </p:cNvPr>
            <p:cNvSpPr txBox="1"/>
            <p:nvPr/>
          </p:nvSpPr>
          <p:spPr>
            <a:xfrm>
              <a:off x="3149093" y="3861035"/>
              <a:ext cx="2605784" cy="16165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5000"/>
                </a:lnSpc>
                <a:spcAft>
                  <a:spcPts val="0"/>
                </a:spcAft>
              </a:pPr>
              <a: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Simulating tasks carried out by </a:t>
              </a:r>
              <a:b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</a:br>
              <a: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a solicitor in practice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A8E2B2C-19FA-47D8-A251-9331FDD458EA}"/>
                </a:ext>
              </a:extLst>
            </p:cNvPr>
            <p:cNvSpPr txBox="1"/>
            <p:nvPr/>
          </p:nvSpPr>
          <p:spPr>
            <a:xfrm>
              <a:off x="5961462" y="3861035"/>
              <a:ext cx="2745839" cy="16165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5000"/>
                </a:lnSpc>
                <a:spcAft>
                  <a:spcPts val="0"/>
                </a:spcAft>
              </a:pPr>
              <a: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Tests practical legal skills and functioning legal knowledge equally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44FC5E8-EDC3-41BC-8317-002EBDEE101C}"/>
                </a:ext>
              </a:extLst>
            </p:cNvPr>
            <p:cNvSpPr txBox="1"/>
            <p:nvPr/>
          </p:nvSpPr>
          <p:spPr>
            <a:xfrm>
              <a:off x="8759565" y="3861035"/>
              <a:ext cx="2882245" cy="12287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5000"/>
                </a:lnSpc>
                <a:spcAft>
                  <a:spcPts val="800"/>
                </a:spcAft>
              </a:pPr>
              <a: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Unflagged ethics questions throughout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FA272A49-C073-4B9E-AEE5-9885BDAF6E31}"/>
              </a:ext>
            </a:extLst>
          </p:cNvPr>
          <p:cNvSpPr txBox="1"/>
          <p:nvPr/>
        </p:nvSpPr>
        <p:spPr>
          <a:xfrm>
            <a:off x="296726" y="3899878"/>
            <a:ext cx="2309566" cy="1228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5000"/>
              </a:lnSpc>
              <a:spcAft>
                <a:spcPts val="0"/>
              </a:spcAft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16 written and oral tests - 14 hours in total</a:t>
            </a:r>
          </a:p>
        </p:txBody>
      </p:sp>
      <p:pic>
        <p:nvPicPr>
          <p:cNvPr id="38" name="Graphic 37" descr="Head with gears">
            <a:extLst>
              <a:ext uri="{FF2B5EF4-FFF2-40B4-BE49-F238E27FC236}">
                <a16:creationId xmlns:a16="http://schemas.microsoft.com/office/drawing/2014/main" id="{32C71013-5924-43A0-A104-A6CC012B37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91366" y="2321501"/>
            <a:ext cx="1124330" cy="1124330"/>
          </a:xfrm>
          <a:prstGeom prst="rect">
            <a:avLst/>
          </a:prstGeom>
        </p:spPr>
      </p:pic>
      <p:pic>
        <p:nvPicPr>
          <p:cNvPr id="42" name="Graphic 41" descr="Speech">
            <a:extLst>
              <a:ext uri="{FF2B5EF4-FFF2-40B4-BE49-F238E27FC236}">
                <a16:creationId xmlns:a16="http://schemas.microsoft.com/office/drawing/2014/main" id="{8676216E-4CAB-421B-830B-3F48EB91EE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82714" y="2604102"/>
            <a:ext cx="952850" cy="952850"/>
          </a:xfrm>
          <a:prstGeom prst="rect">
            <a:avLst/>
          </a:prstGeom>
        </p:spPr>
      </p:pic>
      <p:pic>
        <p:nvPicPr>
          <p:cNvPr id="43" name="Graphic 42" descr="Clipboard">
            <a:extLst>
              <a:ext uri="{FF2B5EF4-FFF2-40B4-BE49-F238E27FC236}">
                <a16:creationId xmlns:a16="http://schemas.microsoft.com/office/drawing/2014/main" id="{2D29D5F6-731F-4073-8A63-6AFC4E27EB1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41935" y="2456477"/>
            <a:ext cx="1003289" cy="1003289"/>
          </a:xfrm>
          <a:prstGeom prst="rect">
            <a:avLst/>
          </a:prstGeom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A3792FD8-1F2D-41BF-9EAD-302541EE79BB}"/>
              </a:ext>
            </a:extLst>
          </p:cNvPr>
          <p:cNvGrpSpPr/>
          <p:nvPr/>
        </p:nvGrpSpPr>
        <p:grpSpPr>
          <a:xfrm>
            <a:off x="9642869" y="2196316"/>
            <a:ext cx="1487863" cy="1605081"/>
            <a:chOff x="9642869" y="2196316"/>
            <a:chExt cx="1487863" cy="1605081"/>
          </a:xfrm>
        </p:grpSpPr>
        <p:pic>
          <p:nvPicPr>
            <p:cNvPr id="39" name="Graphic 38" descr="Heart">
              <a:extLst>
                <a:ext uri="{FF2B5EF4-FFF2-40B4-BE49-F238E27FC236}">
                  <a16:creationId xmlns:a16="http://schemas.microsoft.com/office/drawing/2014/main" id="{DC1D453A-1418-44A9-8582-DECF11BADC4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642869" y="2523249"/>
              <a:ext cx="476824" cy="476824"/>
            </a:xfrm>
            <a:prstGeom prst="rect">
              <a:avLst/>
            </a:prstGeom>
          </p:spPr>
        </p:pic>
        <p:pic>
          <p:nvPicPr>
            <p:cNvPr id="37" name="Graphic 36" descr="Seesaw">
              <a:extLst>
                <a:ext uri="{FF2B5EF4-FFF2-40B4-BE49-F238E27FC236}">
                  <a16:creationId xmlns:a16="http://schemas.microsoft.com/office/drawing/2014/main" id="{28B38457-484D-461A-B691-DA73267506C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9642869" y="2313534"/>
              <a:ext cx="1487863" cy="1487863"/>
            </a:xfrm>
            <a:prstGeom prst="rect">
              <a:avLst/>
            </a:prstGeom>
          </p:spPr>
        </p:pic>
        <p:pic>
          <p:nvPicPr>
            <p:cNvPr id="48" name="Graphic 47" descr="Head with gears">
              <a:extLst>
                <a:ext uri="{FF2B5EF4-FFF2-40B4-BE49-F238E27FC236}">
                  <a16:creationId xmlns:a16="http://schemas.microsoft.com/office/drawing/2014/main" id="{16BDD24F-4B4F-44BB-8196-BF5CA7ADC8A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0573362" y="2196316"/>
              <a:ext cx="520322" cy="520322"/>
            </a:xfrm>
            <a:prstGeom prst="rect">
              <a:avLst/>
            </a:prstGeom>
          </p:spPr>
        </p:pic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47517A7-DF91-4F6A-B3DF-875510C63D35}"/>
              </a:ext>
            </a:extLst>
          </p:cNvPr>
          <p:cNvCxnSpPr>
            <a:cxnSpLocks/>
          </p:cNvCxnSpPr>
          <p:nvPr/>
        </p:nvCxnSpPr>
        <p:spPr bwMode="auto">
          <a:xfrm>
            <a:off x="8829282" y="2920192"/>
            <a:ext cx="0" cy="8581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653DC46-CF6E-447C-B264-46AE597D527F}"/>
              </a:ext>
            </a:extLst>
          </p:cNvPr>
          <p:cNvCxnSpPr>
            <a:cxnSpLocks/>
          </p:cNvCxnSpPr>
          <p:nvPr/>
        </p:nvCxnSpPr>
        <p:spPr bwMode="auto">
          <a:xfrm>
            <a:off x="5981598" y="2920192"/>
            <a:ext cx="0" cy="8581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E29D684F-81D9-4DE6-9DC7-AE1AB89AF9A5}"/>
              </a:ext>
            </a:extLst>
          </p:cNvPr>
          <p:cNvCxnSpPr>
            <a:cxnSpLocks/>
          </p:cNvCxnSpPr>
          <p:nvPr/>
        </p:nvCxnSpPr>
        <p:spPr bwMode="auto">
          <a:xfrm>
            <a:off x="2946642" y="2920193"/>
            <a:ext cx="0" cy="8581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64" name="Graphic 63" descr="Desk">
            <a:extLst>
              <a:ext uri="{FF2B5EF4-FFF2-40B4-BE49-F238E27FC236}">
                <a16:creationId xmlns:a16="http://schemas.microsoft.com/office/drawing/2014/main" id="{6CC2C614-4441-4096-B0F7-5AC727D65B1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915446" y="2413625"/>
            <a:ext cx="1252566" cy="1252566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346769E6-2EBE-4DF2-9ADA-4B3FDF63A7E5}"/>
              </a:ext>
            </a:extLst>
          </p:cNvPr>
          <p:cNvSpPr txBox="1"/>
          <p:nvPr/>
        </p:nvSpPr>
        <p:spPr>
          <a:xfrm>
            <a:off x="1260469" y="2855242"/>
            <a:ext cx="275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376806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990BB-D801-4D8C-8D64-4DE631D8F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Find out more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59615-74A8-40C6-AA69-18FC08880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>
                <a:solidFill>
                  <a:schemeClr val="accent6">
                    <a:lumMod val="40000"/>
                    <a:lumOff val="6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sra.org.uk/apprenticeships</a:t>
            </a:r>
            <a:r>
              <a:rPr lang="en-GB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 </a:t>
            </a:r>
          </a:p>
          <a:p>
            <a:endParaRPr lang="en-GB" dirty="0"/>
          </a:p>
          <a:p>
            <a:r>
              <a:rPr lang="en-GB" dirty="0"/>
              <a:t>Find apprenticeship on the Government website: </a:t>
            </a:r>
            <a:r>
              <a:rPr lang="en-GB" dirty="0">
                <a:solidFill>
                  <a:schemeClr val="accent6">
                    <a:lumMod val="40000"/>
                    <a:lumOff val="6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apprenticeships.gov.uk</a:t>
            </a:r>
            <a:r>
              <a:rPr lang="en-GB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</a:p>
          <a:p>
            <a:endParaRPr lang="en-GB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en-GB" dirty="0"/>
              <a:t>Follow us on Facebook </a:t>
            </a:r>
            <a:r>
              <a:rPr lang="en-GB"/>
              <a:t>and Instagram @careerinlaw</a:t>
            </a:r>
            <a:endParaRPr lang="en-GB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endParaRPr lang="en-GB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endParaRPr lang="en-GB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831454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werPoint template [Read-Only]" id="{CEE71271-41DC-464A-BFB2-F68D29383E5B}" vid="{AB6A3DA9-B1D5-49F9-8C39-1D9798B0EFA2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FD6189B35E45A52473BCEB7E328A" ma:contentTypeVersion="13" ma:contentTypeDescription="Create a new document." ma:contentTypeScope="" ma:versionID="515fd4f6c10a3d36d71b9342e1239935">
  <xsd:schema xmlns:xsd="http://www.w3.org/2001/XMLSchema" xmlns:xs="http://www.w3.org/2001/XMLSchema" xmlns:p="http://schemas.microsoft.com/office/2006/metadata/properties" xmlns:ns3="034f807c-094b-4332-935f-00b24bf8c526" xmlns:ns4="c93b9354-0d01-4804-bd3d-18adf0c4c298" targetNamespace="http://schemas.microsoft.com/office/2006/metadata/properties" ma:root="true" ma:fieldsID="0855e5da19a39bc23a862c40673728c7" ns3:_="" ns4:_="">
    <xsd:import namespace="034f807c-094b-4332-935f-00b24bf8c526"/>
    <xsd:import namespace="c93b9354-0d01-4804-bd3d-18adf0c4c2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4f807c-094b-4332-935f-00b24bf8c5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b9354-0d01-4804-bd3d-18adf0c4c29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838B75-EAA3-4A4C-B708-DC76287C52F4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c93b9354-0d01-4804-bd3d-18adf0c4c298"/>
    <ds:schemaRef ds:uri="http://schemas.microsoft.com/office/2006/metadata/properties"/>
    <ds:schemaRef ds:uri="http://schemas.openxmlformats.org/package/2006/metadata/core-properties"/>
    <ds:schemaRef ds:uri="034f807c-094b-4332-935f-00b24bf8c52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DA4FE4E-59BE-40A0-B32E-067B73AE9E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4f807c-094b-4332-935f-00b24bf8c526"/>
    <ds:schemaRef ds:uri="c93b9354-0d01-4804-bd3d-18adf0c4c2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5161363-4D6E-4D81-8822-D49A4A0B3F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327</Words>
  <Application>Microsoft Office PowerPoint</Application>
  <PresentationFormat>Widescreen</PresentationFormat>
  <Paragraphs>53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1_Default Design</vt:lpstr>
      <vt:lpstr>Custom Design</vt:lpstr>
      <vt:lpstr>Solicitor Apprenticeships </vt:lpstr>
      <vt:lpstr>What is the SQE?</vt:lpstr>
      <vt:lpstr>What does this means for apprentices? </vt:lpstr>
      <vt:lpstr>SQE1 </vt:lpstr>
      <vt:lpstr>SQE2 </vt:lpstr>
      <vt:lpstr>Find out more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Solicitor apprenticeships - is it for you?</dc:title>
  <dc:creator>Solicitors Regulation Authority (SRA)</dc:creator>
  <cp:lastModifiedBy>Matthew Maidment</cp:lastModifiedBy>
  <cp:revision>10</cp:revision>
  <dcterms:created xsi:type="dcterms:W3CDTF">2021-02-03T15:33:53Z</dcterms:created>
  <dcterms:modified xsi:type="dcterms:W3CDTF">2021-02-10T10:03:30Z</dcterms:modified>
</cp:coreProperties>
</file>