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61" r:id="rId5"/>
    <p:sldId id="311" r:id="rId6"/>
    <p:sldId id="316" r:id="rId7"/>
    <p:sldId id="262" r:id="rId8"/>
    <p:sldId id="304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268" r:id="rId17"/>
    <p:sldId id="266" r:id="rId18"/>
    <p:sldId id="260" r:id="rId19"/>
    <p:sldId id="267" r:id="rId20"/>
    <p:sldId id="326" r:id="rId21"/>
    <p:sldId id="312" r:id="rId22"/>
    <p:sldId id="325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1118" userDrawn="1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orient="horz" pos="278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7333" userDrawn="1">
          <p15:clr>
            <a:srgbClr val="A4A3A4"/>
          </p15:clr>
        </p15:guide>
        <p15:guide id="7" pos="960" userDrawn="1">
          <p15:clr>
            <a:srgbClr val="A4A3A4"/>
          </p15:clr>
        </p15:guide>
        <p15:guide id="8" pos="1753" userDrawn="1">
          <p15:clr>
            <a:srgbClr val="A4A3A4"/>
          </p15:clr>
        </p15:guide>
        <p15:guide id="9" pos="1912" userDrawn="1">
          <p15:clr>
            <a:srgbClr val="A4A3A4"/>
          </p15:clr>
        </p15:guide>
        <p15:guide id="10" pos="2547" userDrawn="1">
          <p15:clr>
            <a:srgbClr val="A4A3A4"/>
          </p15:clr>
        </p15:guide>
        <p15:guide id="11" pos="2706" userDrawn="1">
          <p15:clr>
            <a:srgbClr val="A4A3A4"/>
          </p15:clr>
        </p15:guide>
        <p15:guide id="12" pos="3364" userDrawn="1">
          <p15:clr>
            <a:srgbClr val="A4A3A4"/>
          </p15:clr>
        </p15:guide>
        <p15:guide id="13" pos="3522" userDrawn="1">
          <p15:clr>
            <a:srgbClr val="A4A3A4"/>
          </p15:clr>
        </p15:guide>
        <p15:guide id="14" pos="4158" userDrawn="1">
          <p15:clr>
            <a:srgbClr val="A4A3A4"/>
          </p15:clr>
        </p15:guide>
        <p15:guide id="15" pos="4316" userDrawn="1">
          <p15:clr>
            <a:srgbClr val="A4A3A4"/>
          </p15:clr>
        </p15:guide>
        <p15:guide id="16" pos="4951" userDrawn="1">
          <p15:clr>
            <a:srgbClr val="A4A3A4"/>
          </p15:clr>
        </p15:guide>
        <p15:guide id="17" pos="5110" userDrawn="1">
          <p15:clr>
            <a:srgbClr val="A4A3A4"/>
          </p15:clr>
        </p15:guide>
        <p15:guide id="18" pos="5745" userDrawn="1">
          <p15:clr>
            <a:srgbClr val="A4A3A4"/>
          </p15:clr>
        </p15:guide>
        <p15:guide id="19" pos="5904" userDrawn="1">
          <p15:clr>
            <a:srgbClr val="A4A3A4"/>
          </p15:clr>
        </p15:guide>
        <p15:guide id="20" pos="6562" userDrawn="1">
          <p15:clr>
            <a:srgbClr val="A4A3A4"/>
          </p15:clr>
        </p15:guide>
        <p15:guide id="21" pos="6720" userDrawn="1">
          <p15:clr>
            <a:srgbClr val="A4A3A4"/>
          </p15:clr>
        </p15:guide>
        <p15:guide id="22" orient="horz" pos="1117" userDrawn="1">
          <p15:clr>
            <a:srgbClr val="A4A3A4"/>
          </p15:clr>
        </p15:guide>
        <p15:guide id="24" orient="horz" pos="6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66EC61-E781-1A64-310D-5550DC8C1A93}" name="Sarah-Jane Dean" initials="SD" userId="S::Sarah-Jane.Dean@sra.org.uk::a39c76e7-0b01-48a6-9cf3-3251568950c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-Jane Dean" initials="SD" lastIdx="1" clrIdx="0">
    <p:extLst>
      <p:ext uri="{19B8F6BF-5375-455C-9EA6-DF929625EA0E}">
        <p15:presenceInfo xmlns:p15="http://schemas.microsoft.com/office/powerpoint/2012/main" userId="S::Sarah-Jane.Dean@sra.org.uk::a39c76e7-0b01-48a6-9cf3-3251568950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182"/>
    <a:srgbClr val="FFCC00"/>
    <a:srgbClr val="00A68D"/>
    <a:srgbClr val="DE007E"/>
    <a:srgbClr val="006C61"/>
    <a:srgbClr val="DDDE3A"/>
    <a:srgbClr val="E62336"/>
    <a:srgbClr val="EA5B0C"/>
    <a:srgbClr val="00A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562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110" y="96"/>
      </p:cViewPr>
      <p:guideLst>
        <p:guide orient="horz" pos="2183"/>
        <p:guide pos="1118"/>
        <p:guide pos="325"/>
        <p:guide orient="horz" pos="278"/>
        <p:guide orient="horz" pos="3997"/>
        <p:guide pos="7333"/>
        <p:guide pos="960"/>
        <p:guide pos="1753"/>
        <p:guide pos="1912"/>
        <p:guide pos="2547"/>
        <p:guide pos="2706"/>
        <p:guide pos="3364"/>
        <p:guide pos="3522"/>
        <p:guide pos="4158"/>
        <p:guide pos="4316"/>
        <p:guide pos="4951"/>
        <p:guide pos="5110"/>
        <p:guide pos="5745"/>
        <p:guide pos="5904"/>
        <p:guide pos="6562"/>
        <p:guide pos="6720"/>
        <p:guide orient="horz" pos="1117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26A3-8A94-924B-86FE-3B7889EA4F7D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37D0-44EB-174D-BC81-099185DD7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4F30AF-DF9D-4FD4-9F68-559E4844A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1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9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3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8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1C962-0DF4-4F36-84A2-E888F589D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D04560-3DD0-1286-212F-E57C49A5F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FFEB1F-1241-7609-3A1A-1CC19197C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88BE5-163B-5B34-B144-8AE016F10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0A70E-4B94-4C55-A464-52047327A8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39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F7177-8289-7A77-21E5-F73070558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97FA9-01E0-4334-DCDE-A9DF322E5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7DB59E-2B28-7678-6747-723738ADB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97C32-7529-1A2D-9C92-E3CD64E71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0A70E-4B94-4C55-A464-52047327A8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290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0A70E-4B94-4C55-A464-52047327A8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3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8690-B17F-5F31-B44D-A0C0ECAA5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D96A06-F41E-304E-2A04-2D83F780EC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2786DC-8C11-5436-87A6-93C6E57AC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F1F37-5A96-9607-04BC-3C19F3D0A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0A70E-4B94-4C55-A464-52047327A8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890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CF487-71AD-A74D-77DC-285340BDB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F6F6C-49EA-007D-A1DA-3521B2F4D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C62026-1519-664D-56E1-AAA29CFF6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3163-65CF-E138-E390-26756AEB89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0A70E-4B94-4C55-A464-52047327A8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5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0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70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8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4F30AF-DF9D-4FD4-9F68-559E4844A3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50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F30AF-DF9D-4FD4-9F68-559E4844A32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87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7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2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C537D0-44EB-174D-BC81-099185DD76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mydocs\Images\square-background\sra_background_cubes_red_option.jpg"/>
          <p:cNvPicPr>
            <a:picLocks noChangeAspect="1" noChangeArrowheads="1"/>
          </p:cNvPicPr>
          <p:nvPr userDrawn="1"/>
        </p:nvPicPr>
        <p:blipFill>
          <a:blip r:embed="rId2" cstate="print"/>
          <a:srcRect l="8440"/>
          <a:stretch>
            <a:fillRect/>
          </a:stretch>
        </p:blipFill>
        <p:spPr bwMode="auto">
          <a:xfrm flipH="1" flipV="1">
            <a:off x="5893984" y="1316765"/>
            <a:ext cx="6298009" cy="55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:\red-banne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2517" y="234952"/>
            <a:ext cx="2207683" cy="8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6367" y="1989140"/>
            <a:ext cx="8925984" cy="1470025"/>
          </a:xfrm>
        </p:spPr>
        <p:txBody>
          <a:bodyPr/>
          <a:lstStyle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1620" y="3789363"/>
            <a:ext cx="8832849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DD6084-95A3-4BB7-8923-648A28983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56916-3026-4832-9292-F5DD05CE6D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10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58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2" y="125414"/>
            <a:ext cx="2527300" cy="6256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75884" y="125414"/>
            <a:ext cx="7380816" cy="62563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28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8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884" y="1905000"/>
            <a:ext cx="4953000" cy="4476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086" y="1905000"/>
            <a:ext cx="4955116" cy="44767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5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7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8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26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9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8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red-banner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36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3" y="260351"/>
            <a:ext cx="652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of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1892301"/>
            <a:ext cx="11523133" cy="44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29" name="Picture 3" descr="I:\mydocs\Images\logos\sra-white-logo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552517" y="234952"/>
            <a:ext cx="2207683" cy="88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1A35C-E00E-4B04-97F8-B4BE76AEA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6916-3026-4832-9292-F5DD05CE6D2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D0D2EA-2EE3-1258-E3F0-CD2AE774B3C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94338" y="63500"/>
            <a:ext cx="1241425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100">
                <a:solidFill>
                  <a:srgbClr val="000000">
                    <a:alpha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Sensitivity: General</a:t>
            </a:r>
          </a:p>
        </p:txBody>
      </p:sp>
    </p:spTree>
    <p:extLst>
      <p:ext uri="{BB962C8B-B14F-4D97-AF65-F5344CB8AC3E}">
        <p14:creationId xmlns:p14="http://schemas.microsoft.com/office/powerpoint/2010/main" val="33403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3733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 sz="3200">
          <a:solidFill>
            <a:srgbClr val="262626"/>
          </a:solidFill>
          <a:latin typeface="+mn-lt"/>
          <a:ea typeface="ＭＳ Ｐゴシック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•"/>
        <a:defRPr sz="2667">
          <a:solidFill>
            <a:srgbClr val="262626"/>
          </a:solidFill>
          <a:latin typeface="+mn-lt"/>
          <a:ea typeface="ＭＳ Ｐゴシック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–"/>
        <a:defRPr>
          <a:solidFill>
            <a:srgbClr val="262626"/>
          </a:solidFill>
          <a:latin typeface="+mn-lt"/>
          <a:ea typeface="ＭＳ Ｐゴシック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rgbClr val="262626"/>
          </a:solidFill>
          <a:latin typeface="+mn-lt"/>
          <a:ea typeface="ＭＳ Ｐゴシック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9E1B34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BDEB319-AEF9-4DD2-9976-8248C917D316}"/>
              </a:ext>
            </a:extLst>
          </p:cNvPr>
          <p:cNvSpPr/>
          <p:nvPr/>
        </p:nvSpPr>
        <p:spPr>
          <a:xfrm>
            <a:off x="1428304" y="3550636"/>
            <a:ext cx="89044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62626"/>
                </a:solidFill>
                <a:ea typeface="ＭＳ Ｐゴシック" pitchFamily="34" charset="-128"/>
              </a:rPr>
              <a:t>Lex Jones, Director of AML</a:t>
            </a:r>
          </a:p>
          <a:p>
            <a:pPr algn="ctr"/>
            <a:r>
              <a:rPr lang="en-GB" sz="2800" dirty="0">
                <a:solidFill>
                  <a:srgbClr val="262626"/>
                </a:solidFill>
                <a:ea typeface="ＭＳ Ｐゴシック" pitchFamily="34" charset="-128"/>
              </a:rPr>
              <a:t>Mandeep Sandhu, Head of AML Proactive Supervision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Susannah Eaton, AML Team Manager</a:t>
            </a:r>
            <a:endParaRPr lang="en-GB" sz="28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60960-1C98-403E-96ED-7F40A6E781F9}"/>
              </a:ext>
            </a:extLst>
          </p:cNvPr>
          <p:cNvSpPr/>
          <p:nvPr/>
        </p:nvSpPr>
        <p:spPr>
          <a:xfrm>
            <a:off x="1428304" y="2383531"/>
            <a:ext cx="9077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GB" sz="48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AML Controls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CA57D-6CA9-59B5-E818-1F23F1AD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2" y="311151"/>
            <a:ext cx="8835693" cy="1143000"/>
          </a:xfrm>
        </p:spPr>
        <p:txBody>
          <a:bodyPr/>
          <a:lstStyle/>
          <a:p>
            <a:r>
              <a:rPr lang="en-GB" dirty="0"/>
              <a:t>What about ongoing monitoring?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D0FD-0074-9F12-AAA9-C00734452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Bank statement does not show availability of funds</a:t>
            </a:r>
          </a:p>
          <a:p>
            <a:r>
              <a:rPr lang="en-GB" sz="2400" dirty="0"/>
              <a:t>Would your controls pick this up?</a:t>
            </a:r>
          </a:p>
          <a:p>
            <a:r>
              <a:rPr lang="en-GB" sz="2400" dirty="0"/>
              <a:t>Make further enquiries?</a:t>
            </a:r>
          </a:p>
          <a:p>
            <a:r>
              <a:rPr lang="en-GB" sz="2400" dirty="0"/>
              <a:t>What about the risk rating of the matter?</a:t>
            </a:r>
          </a:p>
          <a:p>
            <a:r>
              <a:rPr lang="en-GB" sz="2400" dirty="0"/>
              <a:t>Will you still escalate? </a:t>
            </a:r>
          </a:p>
          <a:p>
            <a:r>
              <a:rPr lang="en-GB" sz="2400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290437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E44-6EEE-7E54-6628-051257B4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2" y="142785"/>
            <a:ext cx="9240641" cy="1143000"/>
          </a:xfrm>
        </p:spPr>
        <p:txBody>
          <a:bodyPr/>
          <a:lstStyle/>
          <a:p>
            <a:r>
              <a:rPr lang="en-GB" dirty="0"/>
              <a:t>Breakdown – </a:t>
            </a:r>
            <a:r>
              <a:rPr lang="en-GB" sz="4400" dirty="0"/>
              <a:t>CMRA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C786-6E89-7963-4FA8-A2D4AE55C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2" y="1727201"/>
            <a:ext cx="11523133" cy="4476751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Let’s now break down the requirements of a CMRA: </a:t>
            </a:r>
          </a:p>
          <a:p>
            <a:pPr marL="0" indent="0">
              <a:buNone/>
            </a:pPr>
            <a:endParaRPr lang="en-GB" sz="2400" dirty="0"/>
          </a:p>
          <a:p>
            <a:pPr lvl="0"/>
            <a:r>
              <a:rPr lang="en-GB" sz="2400" dirty="0"/>
              <a:t>What was the purpose of the transaction?</a:t>
            </a:r>
          </a:p>
          <a:p>
            <a:pPr lvl="0"/>
            <a:r>
              <a:rPr lang="en-GB" sz="2400" dirty="0"/>
              <a:t>What did you understand about the assets? </a:t>
            </a:r>
          </a:p>
          <a:p>
            <a:pPr lvl="0"/>
            <a:r>
              <a:rPr lang="en-GB" sz="2400" dirty="0"/>
              <a:t>What about the regularity and duration of the client relationship?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17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5B957-81D3-1EAC-1769-580B3924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260351"/>
            <a:ext cx="8678938" cy="1143000"/>
          </a:xfrm>
        </p:spPr>
        <p:txBody>
          <a:bodyPr/>
          <a:lstStyle/>
          <a:p>
            <a:r>
              <a:rPr lang="en-GB" dirty="0"/>
              <a:t>What controls came into play?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DFC8F-4C40-817C-6B6E-907ED48D5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567543"/>
            <a:ext cx="11523133" cy="4801509"/>
          </a:xfrm>
        </p:spPr>
        <p:txBody>
          <a:bodyPr/>
          <a:lstStyle/>
          <a:p>
            <a:pPr lvl="0"/>
            <a:r>
              <a:rPr lang="en-GB" sz="2400" dirty="0"/>
              <a:t>The FWRA set out the firms approach to:</a:t>
            </a:r>
          </a:p>
          <a:p>
            <a:pPr lvl="1"/>
            <a:r>
              <a:rPr lang="en-GB" sz="2200" dirty="0"/>
              <a:t>service, client, geographic and transaction risk.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Scrutiny of the due diligence:</a:t>
            </a:r>
          </a:p>
          <a:p>
            <a:pPr lvl="1"/>
            <a:r>
              <a:rPr lang="en-GB" sz="2200" dirty="0"/>
              <a:t>identify the PEP match was a false positive </a:t>
            </a:r>
          </a:p>
          <a:p>
            <a:pPr lvl="1"/>
            <a:r>
              <a:rPr lang="en-GB" sz="2200" dirty="0"/>
              <a:t>identify that the bank statement did not initially show availability of the funds.</a:t>
            </a:r>
          </a:p>
          <a:p>
            <a:pPr lvl="0"/>
            <a:r>
              <a:rPr lang="en-GB" sz="2400" dirty="0"/>
              <a:t>The above highlight the importance of collecting documents vs understanding them. Controls only work well if they are not used as a tick box exercise. </a:t>
            </a:r>
          </a:p>
          <a:p>
            <a:pPr lvl="0"/>
            <a:r>
              <a:rPr lang="en-GB" sz="2400" dirty="0"/>
              <a:t>The AML policy -  set out the firms approach to HRTCs matters, PEPS and when matters should be escalated.</a:t>
            </a:r>
          </a:p>
          <a:p>
            <a:pPr lvl="0"/>
            <a:r>
              <a:rPr lang="en-GB" sz="2400" dirty="0"/>
              <a:t>Test your e-verification system - check fuzzy matches.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09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3DDA2-A26C-DC9C-25D4-4CBA30F48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38EACA3-C180-88C6-D11B-51FE64258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4917" y="323215"/>
            <a:ext cx="7201296" cy="1143000"/>
          </a:xfrm>
        </p:spPr>
        <p:txBody>
          <a:bodyPr/>
          <a:lstStyle/>
          <a:p>
            <a:pPr eaLnBrk="1" hangingPunct="1"/>
            <a:r>
              <a:rPr lang="en-GB" sz="4800" dirty="0">
                <a:ea typeface="ＭＳ Ｐゴシック" pitchFamily="34" charset="-128"/>
              </a:rPr>
              <a:t>The not so good we see</a:t>
            </a:r>
            <a:br>
              <a:rPr lang="en-GB" sz="3200" dirty="0">
                <a:ea typeface="ＭＳ Ｐゴシック" pitchFamily="34" charset="-128"/>
              </a:rPr>
            </a:br>
            <a:endParaRPr lang="en-GB" sz="3200" dirty="0">
              <a:ea typeface="ＭＳ Ｐゴシック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93F776D-3AEB-7CB1-4D4C-FB4DE82C2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9180" y="1892830"/>
            <a:ext cx="10930819" cy="4476751"/>
          </a:xfrm>
        </p:spPr>
        <p:txBody>
          <a:bodyPr/>
          <a:lstStyle/>
          <a:p>
            <a:r>
              <a:rPr lang="en-GB" sz="2400" dirty="0">
                <a:ea typeface="ＭＳ Ｐゴシック" pitchFamily="34" charset="-128"/>
              </a:rPr>
              <a:t>Comprehensive CMRAs but not completed adequately</a:t>
            </a:r>
          </a:p>
          <a:p>
            <a:endParaRPr lang="en-GB" sz="2400" dirty="0">
              <a:ea typeface="ＭＳ Ｐゴシック" pitchFamily="34" charset="-128"/>
            </a:endParaRPr>
          </a:p>
          <a:p>
            <a:r>
              <a:rPr lang="en-GB" sz="2400" dirty="0">
                <a:ea typeface="ＭＳ Ｐゴシック" pitchFamily="34" charset="-128"/>
              </a:rPr>
              <a:t>CMRA highlighting higher risk aspects but standard due diligence being applied</a:t>
            </a:r>
          </a:p>
          <a:p>
            <a:endParaRPr lang="en-GB" sz="2400" dirty="0">
              <a:ea typeface="ＭＳ Ｐゴシック" pitchFamily="34" charset="-128"/>
            </a:endParaRPr>
          </a:p>
          <a:p>
            <a:r>
              <a:rPr lang="en-GB" sz="2400" dirty="0">
                <a:ea typeface="ＭＳ Ｐゴシック" pitchFamily="34" charset="-128"/>
              </a:rPr>
              <a:t>CMRA marked as low risk, but standard due diligence is applied</a:t>
            </a:r>
          </a:p>
          <a:p>
            <a:pPr eaLnBrk="1" hangingPunct="1"/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699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91F96-1043-9894-DC87-5C873C8D4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D5506-859D-D169-96AB-F610BA8A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The not so good we see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1948-2AE9-F099-F157-1138B7803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Audits highlight an issue, but recommendations are not followed up</a:t>
            </a:r>
          </a:p>
          <a:p>
            <a:endParaRPr lang="en-GB" sz="2400" dirty="0"/>
          </a:p>
          <a:p>
            <a:r>
              <a:rPr lang="en-GB" sz="2400" dirty="0"/>
              <a:t>File reviews show a trend, but not addressed</a:t>
            </a:r>
          </a:p>
          <a:p>
            <a:endParaRPr lang="en-GB" sz="2400" dirty="0"/>
          </a:p>
          <a:p>
            <a:r>
              <a:rPr lang="en-GB" sz="2400" dirty="0"/>
              <a:t>Source of funds - pages of bank statements but no actual scrutinising</a:t>
            </a:r>
          </a:p>
          <a:p>
            <a:endParaRPr lang="en-GB" sz="2400" dirty="0"/>
          </a:p>
          <a:p>
            <a:r>
              <a:rPr lang="en-GB" sz="2400"/>
              <a:t>E-Verification </a:t>
            </a:r>
            <a:r>
              <a:rPr lang="en-GB" sz="2400" dirty="0"/>
              <a:t>highlighting  potential PEP, but not considered if this is your client</a:t>
            </a:r>
          </a:p>
        </p:txBody>
      </p:sp>
    </p:spTree>
    <p:extLst>
      <p:ext uri="{BB962C8B-B14F-4D97-AF65-F5344CB8AC3E}">
        <p14:creationId xmlns:p14="http://schemas.microsoft.com/office/powerpoint/2010/main" val="352286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4917" y="323215"/>
            <a:ext cx="7201296" cy="1143000"/>
          </a:xfrm>
        </p:spPr>
        <p:txBody>
          <a:bodyPr/>
          <a:lstStyle/>
          <a:p>
            <a:r>
              <a:rPr lang="en-GB" sz="4800" dirty="0">
                <a:ea typeface="ＭＳ Ｐゴシック" pitchFamily="34" charset="-128"/>
              </a:rPr>
              <a:t>The not so good we see</a:t>
            </a:r>
            <a:br>
              <a:rPr lang="en-GB" sz="3200" dirty="0">
                <a:ea typeface="ＭＳ Ｐゴシック" pitchFamily="34" charset="-128"/>
              </a:rPr>
            </a:br>
            <a:endParaRPr lang="en-GB" sz="3200" dirty="0">
              <a:ea typeface="ＭＳ Ｐゴシック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318" y="1892830"/>
            <a:ext cx="10111316" cy="4476751"/>
          </a:xfrm>
        </p:spPr>
        <p:txBody>
          <a:bodyPr/>
          <a:lstStyle/>
          <a:p>
            <a:pPr eaLnBrk="1" hangingPunct="1"/>
            <a:r>
              <a:rPr lang="en-GB" sz="2400" dirty="0">
                <a:ea typeface="ＭＳ Ｐゴシック" pitchFamily="34" charset="-128"/>
              </a:rPr>
              <a:t>Excellent policies that detail procedures and processes but not followed in practice </a:t>
            </a:r>
          </a:p>
          <a:p>
            <a:pPr eaLnBrk="1" hangingPunct="1"/>
            <a:endParaRPr lang="en-GB" sz="2400" dirty="0">
              <a:ea typeface="ＭＳ Ｐゴシック" pitchFamily="34" charset="-128"/>
            </a:endParaRPr>
          </a:p>
          <a:p>
            <a:pPr eaLnBrk="1" hangingPunct="1"/>
            <a:r>
              <a:rPr lang="en-GB" sz="2400" dirty="0">
                <a:ea typeface="ＭＳ Ｐゴシック" pitchFamily="34" charset="-128"/>
              </a:rPr>
              <a:t>Client and matter risk assessments not reflecting the FWRA</a:t>
            </a:r>
          </a:p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/>
              <a:t>Training sessions put on, but not everyone attends</a:t>
            </a:r>
          </a:p>
          <a:p>
            <a:endParaRPr lang="en-GB" sz="2400" dirty="0"/>
          </a:p>
          <a:p>
            <a:r>
              <a:rPr lang="en-GB" sz="2400" dirty="0"/>
              <a:t>Lack of senior management buy in </a:t>
            </a:r>
          </a:p>
          <a:p>
            <a:endParaRPr lang="en-GB" dirty="0"/>
          </a:p>
          <a:p>
            <a:pPr eaLnBrk="1" hangingPunct="1"/>
            <a:endParaRPr lang="en-GB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GB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FE5BF-4068-1692-7CC6-877CD59D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FC23-6CF1-3E06-F9D9-1370AE40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good we see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CDA10-C4E1-19F1-8366-194D57104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0" y="1495694"/>
            <a:ext cx="11523133" cy="4476751"/>
          </a:xfrm>
        </p:spPr>
        <p:txBody>
          <a:bodyPr/>
          <a:lstStyle/>
          <a:p>
            <a:r>
              <a:rPr lang="en-GB" sz="2400" dirty="0"/>
              <a:t>Consistent approach across the policy, FWRA and CMRA</a:t>
            </a:r>
          </a:p>
          <a:p>
            <a:endParaRPr lang="en-GB" sz="2400" dirty="0"/>
          </a:p>
          <a:p>
            <a:r>
              <a:rPr lang="en-GB" sz="2400" dirty="0"/>
              <a:t>Fee earners understanding approach to due diligence, risk assessment and ongoing monitoring</a:t>
            </a:r>
          </a:p>
          <a:p>
            <a:endParaRPr lang="en-GB" sz="2400" dirty="0"/>
          </a:p>
          <a:p>
            <a:r>
              <a:rPr lang="en-GB" sz="2400" dirty="0"/>
              <a:t>Clearly defined reporting lines </a:t>
            </a:r>
          </a:p>
          <a:p>
            <a:endParaRPr lang="en-GB" sz="2400" dirty="0"/>
          </a:p>
          <a:p>
            <a:r>
              <a:rPr lang="en-GB" sz="2400" dirty="0"/>
              <a:t>Files reviews that highlight a trend, training is then provided</a:t>
            </a:r>
          </a:p>
          <a:p>
            <a:endParaRPr lang="en-GB" sz="2400" dirty="0"/>
          </a:p>
          <a:p>
            <a:r>
              <a:rPr lang="en-GB" sz="2400" dirty="0"/>
              <a:t>Training</a:t>
            </a:r>
          </a:p>
          <a:p>
            <a:endParaRPr lang="en-GB" sz="2400" dirty="0"/>
          </a:p>
          <a:p>
            <a:r>
              <a:rPr lang="en-GB" sz="2400" dirty="0"/>
              <a:t>Accessible procedures</a:t>
            </a:r>
          </a:p>
        </p:txBody>
      </p:sp>
    </p:spTree>
    <p:extLst>
      <p:ext uri="{BB962C8B-B14F-4D97-AF65-F5344CB8AC3E}">
        <p14:creationId xmlns:p14="http://schemas.microsoft.com/office/powerpoint/2010/main" val="3490586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1A589-6670-10D1-0C58-16085F7E6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2AAAB-6415-3677-00D8-415F89A2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6D4FD-B39D-E711-55E3-19903560A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Ensure consistent approach across policies / FWRA / files</a:t>
            </a:r>
          </a:p>
          <a:p>
            <a:r>
              <a:rPr lang="en-GB" sz="2400" dirty="0"/>
              <a:t>Complete CMRA adequately and with FWRA in mind</a:t>
            </a:r>
          </a:p>
          <a:p>
            <a:r>
              <a:rPr lang="en-GB" sz="2400" dirty="0"/>
              <a:t>Ensure policies / procedures read and understood</a:t>
            </a:r>
          </a:p>
          <a:p>
            <a:r>
              <a:rPr lang="en-GB" sz="2400" dirty="0"/>
              <a:t>Remember source of fund – not just about obtaining bank statements </a:t>
            </a:r>
          </a:p>
          <a:p>
            <a:r>
              <a:rPr lang="en-GB" sz="2400" dirty="0"/>
              <a:t>Ongoing training – particularly for MLCO / MLRO</a:t>
            </a:r>
          </a:p>
          <a:p>
            <a:r>
              <a:rPr lang="en-GB" sz="2400" dirty="0"/>
              <a:t>Top – down approach –  consider the culture of your firm </a:t>
            </a:r>
          </a:p>
          <a:p>
            <a:r>
              <a:rPr lang="en-GB" sz="2400" dirty="0"/>
              <a:t>Follow up on audit findings </a:t>
            </a:r>
          </a:p>
          <a:p>
            <a:r>
              <a:rPr lang="en-GB" sz="2400" dirty="0"/>
              <a:t>Trend analysis – what queries are you getting / file review</a:t>
            </a:r>
          </a:p>
        </p:txBody>
      </p:sp>
    </p:spTree>
    <p:extLst>
      <p:ext uri="{BB962C8B-B14F-4D97-AF65-F5344CB8AC3E}">
        <p14:creationId xmlns:p14="http://schemas.microsoft.com/office/powerpoint/2010/main" val="121270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3D56-8B6E-4325-9C66-FC877809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64" y="204831"/>
            <a:ext cx="9501899" cy="1143000"/>
          </a:xfrm>
        </p:spPr>
        <p:txBody>
          <a:bodyPr/>
          <a:lstStyle/>
          <a:p>
            <a:r>
              <a:rPr lang="en-GB" dirty="0"/>
              <a:t>Trends in AML controls - </a:t>
            </a:r>
            <a:br>
              <a:rPr lang="en-GB" dirty="0"/>
            </a:br>
            <a:r>
              <a:rPr lang="en-GB" dirty="0"/>
              <a:t>inspections and DBRs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4FBED-9280-45FA-B6D2-BF57BB9BF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4" y="1604918"/>
            <a:ext cx="11523133" cy="4476751"/>
          </a:xfrm>
        </p:spPr>
        <p:txBody>
          <a:bodyPr/>
          <a:lstStyle/>
          <a:p>
            <a:r>
              <a:rPr lang="en-GB" sz="2400" dirty="0"/>
              <a:t>Over the last reporting year, we worked with 451 through engagement or compliance plans to better their controls</a:t>
            </a:r>
          </a:p>
          <a:p>
            <a:endParaRPr lang="en-GB" sz="2400" dirty="0"/>
          </a:p>
          <a:p>
            <a:r>
              <a:rPr lang="en-GB" sz="2400" dirty="0"/>
              <a:t>Of the 451 firms:</a:t>
            </a:r>
          </a:p>
          <a:p>
            <a:pPr lvl="1"/>
            <a:r>
              <a:rPr lang="en-GB" sz="2200" dirty="0"/>
              <a:t>355 had feedback on FWRA</a:t>
            </a:r>
          </a:p>
          <a:p>
            <a:pPr lvl="1"/>
            <a:r>
              <a:rPr lang="en-GB" sz="2200" dirty="0"/>
              <a:t>323 had feedback on AML policy</a:t>
            </a:r>
          </a:p>
          <a:p>
            <a:pPr lvl="1"/>
            <a:r>
              <a:rPr lang="en-GB" sz="2200" dirty="0"/>
              <a:t>222 had feedback on CMRA </a:t>
            </a:r>
          </a:p>
          <a:p>
            <a:pPr lvl="1"/>
            <a:r>
              <a:rPr lang="en-GB" sz="2200" dirty="0"/>
              <a:t>193 had feedback on source of funds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4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F00C-AA91-6FAE-046B-5BB04903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260351"/>
            <a:ext cx="7764538" cy="1143000"/>
          </a:xfrm>
        </p:spPr>
        <p:txBody>
          <a:bodyPr/>
          <a:lstStyle/>
          <a:p>
            <a:r>
              <a:rPr lang="en-GB" dirty="0"/>
              <a:t>When controls don’t work…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E71EA-4377-ACFD-1B02-4160CCD5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526541"/>
            <a:ext cx="11523133" cy="4476751"/>
          </a:xfrm>
        </p:spPr>
        <p:txBody>
          <a:bodyPr/>
          <a:lstStyle/>
          <a:p>
            <a:r>
              <a:rPr lang="en-GB" sz="2400" dirty="0"/>
              <a:t>151 FWRA were not tailored, would that assist fee earners in completing client and matter risk assessments? Don’t forget it’s there to guide your risk-based approach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82% firms referred for lack of client and matter risk assessments – had a process in place but firms did not know it was not being followed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MLRO report: evidence was on files – had not been scrutinised</a:t>
            </a:r>
          </a:p>
        </p:txBody>
      </p:sp>
    </p:spTree>
    <p:extLst>
      <p:ext uri="{BB962C8B-B14F-4D97-AF65-F5344CB8AC3E}">
        <p14:creationId xmlns:p14="http://schemas.microsoft.com/office/powerpoint/2010/main" val="32586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295E-8243-4F16-A952-06D8996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Webinar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76E27-E5BA-4E2E-9D21-B17881483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AML controls and how they work with a case study!</a:t>
            </a:r>
          </a:p>
          <a:p>
            <a:endParaRPr lang="en-GB" sz="2400" dirty="0"/>
          </a:p>
          <a:p>
            <a:r>
              <a:rPr lang="en-GB" sz="2400" dirty="0"/>
              <a:t>Good practice v poor practice</a:t>
            </a:r>
          </a:p>
          <a:p>
            <a:endParaRPr lang="en-GB" sz="2400" dirty="0"/>
          </a:p>
          <a:p>
            <a:r>
              <a:rPr lang="en-GB" sz="2400" dirty="0"/>
              <a:t>Trends in AML controls from our supervision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952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6BF8C-FBD8-EA19-C07C-46EA2ADB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takeaways….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75F5-4917-B204-1EF5-C06476D65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Keep an audit trail of line of enquiry</a:t>
            </a:r>
          </a:p>
          <a:p>
            <a:endParaRPr lang="en-GB" sz="2400" dirty="0"/>
          </a:p>
          <a:p>
            <a:r>
              <a:rPr lang="en-GB" sz="2400" dirty="0"/>
              <a:t>Test your controls! How well do they work together?</a:t>
            </a:r>
          </a:p>
          <a:p>
            <a:endParaRPr lang="en-GB" sz="2400" dirty="0"/>
          </a:p>
          <a:p>
            <a:r>
              <a:rPr lang="en-GB" sz="2400" dirty="0"/>
              <a:t>Ask yourself, would you pick up gaps in your controls?</a:t>
            </a:r>
          </a:p>
          <a:p>
            <a:endParaRPr lang="en-GB" sz="2400" dirty="0"/>
          </a:p>
          <a:p>
            <a:r>
              <a:rPr lang="en-GB" sz="2400" b="1" dirty="0"/>
              <a:t>Scrutinise: </a:t>
            </a:r>
            <a:r>
              <a:rPr lang="en-GB" sz="2400" dirty="0"/>
              <a:t>Understand vs collecting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75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BACC-B9F4-6527-17B5-B10DC3AA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2" y="260351"/>
            <a:ext cx="8234801" cy="1143000"/>
          </a:xfrm>
        </p:spPr>
        <p:txBody>
          <a:bodyPr/>
          <a:lstStyle/>
          <a:p>
            <a:r>
              <a:rPr lang="en-GB" dirty="0"/>
              <a:t>Controls we will be discussing…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F20D6-8D05-6924-5776-A89FEB71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Firm wide risk assessment (FWRA)</a:t>
            </a:r>
          </a:p>
          <a:p>
            <a:endParaRPr lang="en-GB" sz="2400" dirty="0"/>
          </a:p>
          <a:p>
            <a:r>
              <a:rPr lang="en-GB" sz="2400" dirty="0"/>
              <a:t>AML policy</a:t>
            </a:r>
          </a:p>
          <a:p>
            <a:endParaRPr lang="en-GB" sz="2400" dirty="0"/>
          </a:p>
          <a:p>
            <a:r>
              <a:rPr lang="en-GB" sz="2400" dirty="0"/>
              <a:t>Client due diligence</a:t>
            </a:r>
          </a:p>
          <a:p>
            <a:pPr lvl="1"/>
            <a:r>
              <a:rPr lang="en-GB" sz="2200" dirty="0"/>
              <a:t>ID and verification</a:t>
            </a:r>
          </a:p>
          <a:p>
            <a:pPr lvl="1"/>
            <a:r>
              <a:rPr lang="en-GB" sz="2200" dirty="0"/>
              <a:t>Source of funds</a:t>
            </a:r>
          </a:p>
          <a:p>
            <a:endParaRPr lang="en-GB" sz="2400" dirty="0"/>
          </a:p>
          <a:p>
            <a:r>
              <a:rPr lang="en-GB" sz="2400" dirty="0"/>
              <a:t>Client and matter risk assessment (CMRA)</a:t>
            </a:r>
          </a:p>
        </p:txBody>
      </p:sp>
    </p:spTree>
    <p:extLst>
      <p:ext uri="{BB962C8B-B14F-4D97-AF65-F5344CB8AC3E}">
        <p14:creationId xmlns:p14="http://schemas.microsoft.com/office/powerpoint/2010/main" val="107877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34433" y="260351"/>
            <a:ext cx="65278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GB" b="1" dirty="0"/>
              <a:t>Case study 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B7A29-F454-46F1-8EB3-3BA09FAC4F57}"/>
              </a:ext>
            </a:extLst>
          </p:cNvPr>
          <p:cNvSpPr txBox="1"/>
          <p:nvPr/>
        </p:nvSpPr>
        <p:spPr bwMode="auto">
          <a:xfrm>
            <a:off x="535577" y="1905000"/>
            <a:ext cx="6193307" cy="447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57189" indent="-457189" defTabSz="12191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2626"/>
                </a:solidFill>
                <a:ea typeface="ＭＳ Ｐゴシック" charset="0"/>
              </a:rPr>
              <a:t>Fictional property purchase</a:t>
            </a:r>
          </a:p>
          <a:p>
            <a:pPr marL="457189" indent="-457189" defTabSz="12191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2626"/>
                </a:solidFill>
                <a:ea typeface="ＭＳ Ｐゴシック" charset="0"/>
              </a:rPr>
              <a:t>With a potential politically exposed person (PEP)</a:t>
            </a:r>
          </a:p>
          <a:p>
            <a:pPr marL="457189" indent="-457189" defTabSz="12191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62626"/>
                </a:solidFill>
                <a:ea typeface="ＭＳ Ｐゴシック" charset="0"/>
              </a:rPr>
              <a:t>Funding from overseas</a:t>
            </a:r>
          </a:p>
          <a:p>
            <a:pPr marL="457189" indent="-457189" defTabSz="12191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62626"/>
              </a:solidFill>
              <a:ea typeface="ＭＳ Ｐゴシック" charset="0"/>
            </a:endParaRPr>
          </a:p>
          <a:p>
            <a:pPr marL="457189" indent="-457189" defTabSz="12191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262626"/>
              </a:solidFill>
              <a:ea typeface="ＭＳ Ｐゴシック" charset="0"/>
            </a:endParaRPr>
          </a:p>
          <a:p>
            <a:pPr defTabSz="12191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</a:pPr>
            <a:r>
              <a:rPr lang="en-US" sz="2400" dirty="0">
                <a:ea typeface="ＭＳ Ｐゴシック" charset="0"/>
              </a:rPr>
              <a:t>Remember – this is an illustrative example only and each case needs to be considered on its own facts.</a:t>
            </a:r>
          </a:p>
          <a:p>
            <a:pPr marL="457189" indent="-457189" defTabSz="12191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</a:pPr>
            <a:endParaRPr lang="en-US" sz="2600" dirty="0">
              <a:solidFill>
                <a:srgbClr val="262626"/>
              </a:solidFill>
              <a:ea typeface="ＭＳ Ｐゴシック" charset="0"/>
            </a:endParaRPr>
          </a:p>
          <a:p>
            <a:pPr marL="457189" indent="-457189" defTabSz="121917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E1B34"/>
              </a:buClr>
              <a:buChar char="•"/>
            </a:pPr>
            <a:endParaRPr lang="en-US" sz="2600" dirty="0">
              <a:solidFill>
                <a:srgbClr val="262626"/>
              </a:solidFill>
              <a:ea typeface="ＭＳ Ｐゴシック" charset="0"/>
            </a:endParaRPr>
          </a:p>
        </p:txBody>
      </p:sp>
      <p:pic>
        <p:nvPicPr>
          <p:cNvPr id="3" name="Picture 2" descr="Housekeys with tiny house attached as keychain">
            <a:extLst>
              <a:ext uri="{FF2B5EF4-FFF2-40B4-BE49-F238E27FC236}">
                <a16:creationId xmlns:a16="http://schemas.microsoft.com/office/drawing/2014/main" id="{D398AE5B-39BF-0C07-96F7-36634E6B0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782" y="2428875"/>
            <a:ext cx="4778614" cy="31851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14916" y="260351"/>
            <a:ext cx="7693463" cy="114300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The scenario…..</a:t>
            </a:r>
          </a:p>
        </p:txBody>
      </p:sp>
      <p:sp>
        <p:nvSpPr>
          <p:cNvPr id="5" name="AutoShape 12" descr="Image result for panama papers headline"/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3E064C-3E10-4317-BF1F-4A0B738C80DC}"/>
              </a:ext>
            </a:extLst>
          </p:cNvPr>
          <p:cNvSpPr txBox="1"/>
          <p:nvPr/>
        </p:nvSpPr>
        <p:spPr>
          <a:xfrm>
            <a:off x="501139" y="1548317"/>
            <a:ext cx="1103336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2400" dirty="0"/>
          </a:p>
          <a:p>
            <a:r>
              <a:rPr lang="en-GB" sz="2800" dirty="0"/>
              <a:t>You are instructed by a mother and son on the purchase of a property for £250,000 in the local area.</a:t>
            </a:r>
          </a:p>
          <a:p>
            <a:endParaRPr lang="en-GB" sz="2800" dirty="0"/>
          </a:p>
          <a:p>
            <a:r>
              <a:rPr lang="en-GB" sz="2800" dirty="0"/>
              <a:t>The client advises you the property will be funded by sale proceeds from a property overseas.</a:t>
            </a:r>
          </a:p>
          <a:p>
            <a:endParaRPr lang="en-GB" sz="2800" dirty="0"/>
          </a:p>
          <a:p>
            <a:r>
              <a:rPr lang="en-GB" sz="2800" dirty="0"/>
              <a:t>The clients have been referred to the firm by a previous client who dealt with the probate department. </a:t>
            </a:r>
          </a:p>
          <a:p>
            <a:pPr algn="l"/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527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AAA63-49A3-AAE9-39BD-B4690A68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Let's start with the FWRA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A420-93A2-A0BF-4316-708F4496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31" y="1403351"/>
            <a:ext cx="11962069" cy="5041515"/>
          </a:xfrm>
        </p:spPr>
        <p:txBody>
          <a:bodyPr/>
          <a:lstStyle/>
          <a:p>
            <a:r>
              <a:rPr lang="en-GB" sz="2400" dirty="0"/>
              <a:t>Product and service risk:</a:t>
            </a:r>
          </a:p>
          <a:p>
            <a:pPr lvl="1"/>
            <a:r>
              <a:rPr lang="en-GB" sz="2400" dirty="0"/>
              <a:t>what does the FWRA say about conveyancing</a:t>
            </a:r>
          </a:p>
          <a:p>
            <a:pPr lvl="1"/>
            <a:r>
              <a:rPr lang="en-GB" sz="2400" kern="1200" dirty="0">
                <a:solidFill>
                  <a:schemeClr val="tx1"/>
                </a:solidFill>
              </a:rPr>
              <a:t>property purchases are high risk / sales are generally considered low risk.</a:t>
            </a:r>
          </a:p>
          <a:p>
            <a:pPr lvl="1"/>
            <a:r>
              <a:rPr lang="en-GB" sz="2400" kern="1200" dirty="0">
                <a:solidFill>
                  <a:schemeClr val="tx1"/>
                </a:solidFill>
              </a:rPr>
              <a:t> However, the firm isn’t dealing with the sale.</a:t>
            </a:r>
            <a:endParaRPr lang="en-GB" sz="2400" dirty="0"/>
          </a:p>
          <a:p>
            <a:r>
              <a:rPr lang="en-GB" sz="2400" dirty="0"/>
              <a:t>Transaction risk:</a:t>
            </a:r>
          </a:p>
          <a:p>
            <a:pPr lvl="1"/>
            <a:r>
              <a:rPr lang="en-GB" sz="2400" kern="1200" dirty="0">
                <a:solidFill>
                  <a:schemeClr val="tx1"/>
                </a:solidFill>
              </a:rPr>
              <a:t>FWRA sets out it is normal for the firm to deal with purchases in this range</a:t>
            </a:r>
          </a:p>
          <a:p>
            <a:pPr lvl="1"/>
            <a:r>
              <a:rPr lang="en-GB" sz="2400" kern="1200" dirty="0">
                <a:solidFill>
                  <a:schemeClr val="tx1"/>
                </a:solidFill>
              </a:rPr>
              <a:t>firm do not ordinarily deal with funding from overseas</a:t>
            </a:r>
          </a:p>
          <a:p>
            <a:pPr lvl="1"/>
            <a:r>
              <a:rPr lang="en-GB" sz="2400" kern="1200" dirty="0">
                <a:solidFill>
                  <a:schemeClr val="tx1"/>
                </a:solidFill>
              </a:rPr>
              <a:t>mitigation  - source of funds and wealth checks / overseas funding should be flagged to the firm’s head of risk and compliance.</a:t>
            </a:r>
            <a:endParaRPr lang="en-GB" sz="2400" dirty="0"/>
          </a:p>
          <a:p>
            <a:r>
              <a:rPr lang="en-GB" sz="2400" dirty="0"/>
              <a:t>Client risk:</a:t>
            </a:r>
          </a:p>
          <a:p>
            <a:pPr lvl="1"/>
            <a:r>
              <a:rPr lang="en-GB" sz="2400" dirty="0"/>
              <a:t>firm do occasionally receive referrals from other clients.</a:t>
            </a:r>
          </a:p>
        </p:txBody>
      </p:sp>
    </p:spTree>
    <p:extLst>
      <p:ext uri="{BB962C8B-B14F-4D97-AF65-F5344CB8AC3E}">
        <p14:creationId xmlns:p14="http://schemas.microsoft.com/office/powerpoint/2010/main" val="292601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489-B295-3137-626C-845E5BA9F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615947"/>
            <a:ext cx="9305956" cy="914403"/>
          </a:xfrm>
        </p:spPr>
        <p:txBody>
          <a:bodyPr/>
          <a:lstStyle/>
          <a:p>
            <a:r>
              <a:rPr lang="en-GB" dirty="0"/>
              <a:t>What controls will help you mitigate this risk?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B1446-E631-5F05-F8DB-3D867E4F9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ID and verification documents</a:t>
            </a:r>
          </a:p>
          <a:p>
            <a:endParaRPr lang="en-GB" sz="2400" dirty="0"/>
          </a:p>
          <a:p>
            <a:r>
              <a:rPr lang="en-GB" sz="2400" dirty="0"/>
              <a:t>The e-verification report for the mother shows a ‘pass’</a:t>
            </a:r>
          </a:p>
          <a:p>
            <a:endParaRPr lang="en-GB" sz="2400" dirty="0"/>
          </a:p>
          <a:p>
            <a:r>
              <a:rPr lang="en-GB" sz="2400" dirty="0"/>
              <a:t>The e-verification report for the son shows the client ‘is a potential PEP’</a:t>
            </a:r>
          </a:p>
          <a:p>
            <a:endParaRPr lang="en-GB" sz="2400" dirty="0"/>
          </a:p>
          <a:p>
            <a:r>
              <a:rPr lang="en-GB" sz="2400" dirty="0"/>
              <a:t>Is this enough? </a:t>
            </a:r>
          </a:p>
          <a:p>
            <a:endParaRPr lang="en-GB" sz="2400" dirty="0"/>
          </a:p>
          <a:p>
            <a:r>
              <a:rPr lang="en-GB" sz="2400" dirty="0"/>
              <a:t>What does the FWRA and AML Policy set out?</a:t>
            </a:r>
          </a:p>
        </p:txBody>
      </p:sp>
    </p:spTree>
    <p:extLst>
      <p:ext uri="{BB962C8B-B14F-4D97-AF65-F5344CB8AC3E}">
        <p14:creationId xmlns:p14="http://schemas.microsoft.com/office/powerpoint/2010/main" val="80545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395C-424E-B628-1261-46ABE8DBD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461916"/>
            <a:ext cx="9501898" cy="1143000"/>
          </a:xfrm>
        </p:spPr>
        <p:txBody>
          <a:bodyPr/>
          <a:lstStyle/>
          <a:p>
            <a:r>
              <a:rPr lang="en-GB" dirty="0"/>
              <a:t>Scrutinising the transaction and assessing client risk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A68F-DE2F-D5C4-6120-73AAB4667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kern="1200" dirty="0">
                <a:solidFill>
                  <a:schemeClr val="tx1"/>
                </a:solidFill>
              </a:rPr>
              <a:t>Things to think about….</a:t>
            </a:r>
          </a:p>
          <a:p>
            <a:pPr marL="0" indent="0">
              <a:buNone/>
            </a:pPr>
            <a:endParaRPr lang="en-GB" sz="2400" kern="1200" dirty="0">
              <a:solidFill>
                <a:schemeClr val="tx1"/>
              </a:solidFill>
            </a:endParaRPr>
          </a:p>
          <a:p>
            <a:r>
              <a:rPr lang="en-GB" sz="2400" kern="1200" dirty="0">
                <a:solidFill>
                  <a:schemeClr val="tx1"/>
                </a:solidFill>
              </a:rPr>
              <a:t>How can scrutinising the ID and verification help feed into the risk assessment at client and matter level?</a:t>
            </a:r>
          </a:p>
          <a:p>
            <a:endParaRPr lang="en-GB" sz="2400" kern="1200" dirty="0">
              <a:solidFill>
                <a:schemeClr val="tx1"/>
              </a:solidFill>
            </a:endParaRPr>
          </a:p>
          <a:p>
            <a:r>
              <a:rPr lang="en-GB" sz="2400" kern="1200" dirty="0">
                <a:solidFill>
                  <a:schemeClr val="tx1"/>
                </a:solidFill>
              </a:rPr>
              <a:t>What about the PEP flag in the report? </a:t>
            </a:r>
          </a:p>
          <a:p>
            <a:endParaRPr lang="en-GB" sz="2400" kern="1200" dirty="0">
              <a:solidFill>
                <a:schemeClr val="tx1"/>
              </a:solidFill>
            </a:endParaRPr>
          </a:p>
          <a:p>
            <a:r>
              <a:rPr lang="en-GB" sz="2400" kern="1200" dirty="0">
                <a:solidFill>
                  <a:schemeClr val="tx1"/>
                </a:solidFill>
              </a:rPr>
              <a:t>Would this be spotted? </a:t>
            </a:r>
          </a:p>
          <a:p>
            <a:endParaRPr lang="en-GB" sz="2400" kern="1200" dirty="0">
              <a:solidFill>
                <a:schemeClr val="tx1"/>
              </a:solidFill>
            </a:endParaRPr>
          </a:p>
          <a:p>
            <a:r>
              <a:rPr lang="en-GB" sz="2400" kern="1200" dirty="0">
                <a:solidFill>
                  <a:schemeClr val="tx1"/>
                </a:solidFill>
              </a:rPr>
              <a:t>When is it appropriate to escalate the matter for approval?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363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92010-3F42-37DB-F3E1-864B17AC2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3" y="488948"/>
            <a:ext cx="8695268" cy="1143000"/>
          </a:xfrm>
        </p:spPr>
        <p:txBody>
          <a:bodyPr/>
          <a:lstStyle/>
          <a:p>
            <a:r>
              <a:rPr lang="en-GB" dirty="0"/>
              <a:t>What about the matter risk and funding from overseas?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A45B1-F2EC-97E0-9D41-6438F24A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Sale of a property overseas</a:t>
            </a:r>
          </a:p>
          <a:p>
            <a:r>
              <a:rPr lang="en-GB" sz="2400" dirty="0"/>
              <a:t>What further enquiries will assist you?</a:t>
            </a:r>
          </a:p>
          <a:p>
            <a:r>
              <a:rPr lang="en-GB" sz="2400" dirty="0"/>
              <a:t>Is it a high risk third country?</a:t>
            </a:r>
          </a:p>
          <a:p>
            <a:r>
              <a:rPr lang="en-GB" sz="2400" dirty="0"/>
              <a:t>What does the geographical section of the FWRA set out?</a:t>
            </a:r>
          </a:p>
          <a:p>
            <a:r>
              <a:rPr lang="en-GB" sz="2400" dirty="0"/>
              <a:t>Is a bank statement enough? </a:t>
            </a:r>
          </a:p>
          <a:p>
            <a:r>
              <a:rPr lang="en-GB" sz="2400" dirty="0"/>
              <a:t>How will you identify if the funds are from the sale?</a:t>
            </a:r>
          </a:p>
        </p:txBody>
      </p:sp>
    </p:spTree>
    <p:extLst>
      <p:ext uri="{BB962C8B-B14F-4D97-AF65-F5344CB8AC3E}">
        <p14:creationId xmlns:p14="http://schemas.microsoft.com/office/powerpoint/2010/main" val="26264745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6324241-572E-415B-9AB7-2E460DB26ADD}" vid="{5CADC050-99BA-4224-B269-06E1C096C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BA3AD328A41F45A6E11194B3516871" ma:contentTypeVersion="9" ma:contentTypeDescription="Create a new document." ma:contentTypeScope="" ma:versionID="7df75b26cc194c04abe9ac05eb3accaf">
  <xsd:schema xmlns:xsd="http://www.w3.org/2001/XMLSchema" xmlns:xs="http://www.w3.org/2001/XMLSchema" xmlns:p="http://schemas.microsoft.com/office/2006/metadata/properties" xmlns:ns3="4b6bd180-a74d-4aa9-b0b5-be9e9fff0d45" targetNamespace="http://schemas.microsoft.com/office/2006/metadata/properties" ma:root="true" ma:fieldsID="4686d1de7d2503503343c6b4f435bfa7" ns3:_="">
    <xsd:import namespace="4b6bd180-a74d-4aa9-b0b5-be9e9fff0d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bd180-a74d-4aa9-b0b5-be9e9fff0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3BF1FB-CC79-4313-9A3C-81C686A5B6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5081C6-D3D4-4176-9CA4-879032C953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6bd180-a74d-4aa9-b0b5-be9e9fff0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A139B7-460F-433C-8375-6BC3A93C9342}">
  <ds:schemaRefs>
    <ds:schemaRef ds:uri="http://purl.org/dc/elements/1.1/"/>
    <ds:schemaRef ds:uri="http://schemas.microsoft.com/office/2006/metadata/properties"/>
    <ds:schemaRef ds:uri="4b6bd180-a74d-4aa9-b0b5-be9e9fff0d45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2</Template>
  <TotalTime>5076</TotalTime>
  <Words>1079</Words>
  <Application>Microsoft Office PowerPoint</Application>
  <PresentationFormat>Widescreen</PresentationFormat>
  <Paragraphs>180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Calibri</vt:lpstr>
      <vt:lpstr>Default Design</vt:lpstr>
      <vt:lpstr>PowerPoint Presentation</vt:lpstr>
      <vt:lpstr>Webinar content</vt:lpstr>
      <vt:lpstr>Controls we will be discussing…</vt:lpstr>
      <vt:lpstr>Case study </vt:lpstr>
      <vt:lpstr>The scenario…..</vt:lpstr>
      <vt:lpstr>Let's start with the FWRA</vt:lpstr>
      <vt:lpstr>What controls will help you mitigate this risk? </vt:lpstr>
      <vt:lpstr>Scrutinising the transaction and assessing client risk </vt:lpstr>
      <vt:lpstr>What about the matter risk and funding from overseas? </vt:lpstr>
      <vt:lpstr>What about ongoing monitoring?  </vt:lpstr>
      <vt:lpstr>Breakdown – CMRA</vt:lpstr>
      <vt:lpstr>What controls came into play?</vt:lpstr>
      <vt:lpstr>The not so good we see </vt:lpstr>
      <vt:lpstr>The not so good we see</vt:lpstr>
      <vt:lpstr>The not so good we see </vt:lpstr>
      <vt:lpstr>The good we see</vt:lpstr>
      <vt:lpstr>What can you do</vt:lpstr>
      <vt:lpstr>Trends in AML controls -  inspections and DBRs</vt:lpstr>
      <vt:lpstr>When controls don’t work…</vt:lpstr>
      <vt:lpstr>Final takeaways….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 Controls March 2026</dc:title>
  <dc:creator>Solicitors Regulation Authority (SRA)</dc:creator>
  <cp:lastModifiedBy>Matthew Maidment</cp:lastModifiedBy>
  <cp:revision>35</cp:revision>
  <dcterms:created xsi:type="dcterms:W3CDTF">2018-11-22T10:01:11Z</dcterms:created>
  <dcterms:modified xsi:type="dcterms:W3CDTF">2026-03-17T09:16:09Z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0x01010027BA3AD328A41F45A6E11194B3516871</vt:lpwstr>
  </property>
  <property fmtid="{D5CDD505-2E9C-101B-9397-08002B2CF9AE}" pid="3" name="MSIP_Label_d0143640-2c58-497f-98bf-5d03ac8b8df5_Enabled">
    <vt:lpwstr>true</vt:lpwstr>
  </property>
  <property fmtid="{D5CDD505-2E9C-101B-9397-08002B2CF9AE}" pid="4" name="MSIP_Label_d0143640-2c58-497f-98bf-5d03ac8b8df5_SetDate">
    <vt:lpwstr>2026-03-04T10:11:58Z</vt:lpwstr>
  </property>
  <property fmtid="{D5CDD505-2E9C-101B-9397-08002B2CF9AE}" pid="5" name="MSIP_Label_d0143640-2c58-497f-98bf-5d03ac8b8df5_Method">
    <vt:lpwstr>Standard</vt:lpwstr>
  </property>
  <property fmtid="{D5CDD505-2E9C-101B-9397-08002B2CF9AE}" pid="6" name="MSIP_Label_d0143640-2c58-497f-98bf-5d03ac8b8df5_Name">
    <vt:lpwstr>General</vt:lpwstr>
  </property>
  <property fmtid="{D5CDD505-2E9C-101B-9397-08002B2CF9AE}" pid="7" name="MSIP_Label_d0143640-2c58-497f-98bf-5d03ac8b8df5_SiteId">
    <vt:lpwstr>adecc3d0-610d-4060-a865-615f7f48c411</vt:lpwstr>
  </property>
  <property fmtid="{D5CDD505-2E9C-101B-9397-08002B2CF9AE}" pid="8" name="MSIP_Label_d0143640-2c58-497f-98bf-5d03ac8b8df5_ActionId">
    <vt:lpwstr>b4a23968-985b-4bd0-b8af-1705b8a2eec3</vt:lpwstr>
  </property>
  <property fmtid="{D5CDD505-2E9C-101B-9397-08002B2CF9AE}" pid="9" name="MSIP_Label_d0143640-2c58-497f-98bf-5d03ac8b8df5_ContentBits">
    <vt:lpwstr>1</vt:lpwstr>
  </property>
  <property fmtid="{D5CDD505-2E9C-101B-9397-08002B2CF9AE}" pid="10" name="MSIP_Label_d0143640-2c58-497f-98bf-5d03ac8b8df5_Tag">
    <vt:lpwstr>10, 3, 0, 1</vt:lpwstr>
  </property>
  <property fmtid="{D5CDD505-2E9C-101B-9397-08002B2CF9AE}" pid="11" name="ClassificationContentMarkingHeaderLocations">
    <vt:lpwstr>Default Design:4</vt:lpwstr>
  </property>
  <property fmtid="{D5CDD505-2E9C-101B-9397-08002B2CF9AE}" pid="12" name="ClassificationContentMarkingHeaderText">
    <vt:lpwstr>Sensitivity: General</vt:lpwstr>
  </property>
</Properties>
</file>