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15"/>
  </p:notesMasterIdLst>
  <p:sldIdLst>
    <p:sldId id="272" r:id="rId6"/>
    <p:sldId id="4808" r:id="rId7"/>
    <p:sldId id="4817" r:id="rId8"/>
    <p:sldId id="4818" r:id="rId9"/>
    <p:sldId id="4807" r:id="rId10"/>
    <p:sldId id="4810" r:id="rId11"/>
    <p:sldId id="4811" r:id="rId12"/>
    <p:sldId id="4819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035"/>
    <a:srgbClr val="565656"/>
    <a:srgbClr val="F8B322"/>
    <a:srgbClr val="7D4199"/>
    <a:srgbClr val="A0CF67"/>
    <a:srgbClr val="009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67C713-2377-4684-9C8D-CE4BE649EC4E}" v="1" dt="2025-10-01T12:11:16.543"/>
    <p1510:client id="{2ABBCC69-825E-7571-DA80-83C87B5389B1}" v="17" dt="2025-10-01T10:54:24.658"/>
    <p1510:client id="{DB5AD09B-5CDF-47A4-997A-FBE135862E03}" v="399" dt="2025-10-01T14:45:05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211BE-CF16-41AE-8531-A6CF82CFDB8F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B31B9-A6A7-4BFE-8798-FB7E0CEEF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19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RICHARD, THEN AILEEN TO SET THE SCENE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09EDDF-4CB3-402B-B876-9D9A29C1253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038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AILEEN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928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HARRIET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1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220AD-77A8-F3C5-90EC-D4CF7E291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8DF1D4-0B32-5513-2A39-C6B3AE2F2E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821E9C-08D4-F7F9-E088-472C14768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AILEEN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E8D0A-89A2-7E29-7B13-AF0C764D8D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40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 defTabSz="685800" fontAlgn="auto"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HARRIET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2B741D-0809-4F45-83A6-C3F20408DF8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5166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HARRIET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663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HARRIET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628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58AAF-C133-FF5A-B0C6-26BBDC91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5CD2B-6223-630A-F524-95A5EB9723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0F6E32-19EF-50CE-F28C-F56A4192A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HARRIET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A298C-235F-2935-6B47-4579B4456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225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AILEEN</a:t>
            </a:r>
          </a:p>
          <a:p>
            <a:endParaRPr lang="en-GB"/>
          </a:p>
          <a:p>
            <a:r>
              <a:rPr lang="en-GB"/>
              <a:t>[THEN RICHARD TO SIGN OFF/THANK YOU/GOODBYE]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B31B9-A6A7-4BFE-8798-FB7E0CEEF8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73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88200A-AFC6-4574-8B5A-8518560D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BDB38-0065-4B48-8A31-B75D1F232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5F215-C306-4E23-8BEC-1CC360A122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08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25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351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65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1531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51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34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9431" y="1714038"/>
            <a:ext cx="10273141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4322" y="3261816"/>
            <a:ext cx="8832849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3733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24233" y="6414065"/>
            <a:ext cx="1033331" cy="366183"/>
          </a:xfrm>
          <a:prstGeom prst="rect">
            <a:avLst/>
          </a:prstGeom>
        </p:spPr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37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999879"/>
            <a:ext cx="11809312" cy="52893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90C85-36A4-4EF4-AC14-EA6D2BEB4E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5F215-C306-4E23-8BEC-1CC360A1224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370BE8F-CDF5-46D9-8688-2E7D5E49C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08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09930B-520B-4B94-92B5-343342ED2C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5F215-C306-4E23-8BEC-1CC360A122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02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80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2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89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61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2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 rotWithShape="1">
          <a:blip r:embed="rId6" cstate="print"/>
          <a:srcRect t="23376" b="7394"/>
          <a:stretch/>
        </p:blipFill>
        <p:spPr bwMode="auto">
          <a:xfrm>
            <a:off x="0" y="-27384"/>
            <a:ext cx="12192000" cy="94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224460" y="107381"/>
            <a:ext cx="1824203" cy="72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319924C5-9530-4CEC-BC2A-E769A9AD9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1" y="0"/>
            <a:ext cx="11472619" cy="100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956678-BC5B-47AB-92B7-E4CED1EA9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2000" y="1008000"/>
            <a:ext cx="11809312" cy="5249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F6971-AE55-4E53-A057-08441AE78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544" y="6356353"/>
            <a:ext cx="1056117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5F215-C306-4E23-8BEC-1CC360A1224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B004DC-31A6-3A48-FB28-3C676289916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293786" y="0"/>
            <a:ext cx="1655233" cy="225767"/>
          </a:xfrm>
          <a:prstGeom prst="rect">
            <a:avLst/>
          </a:prstGeom>
        </p:spPr>
        <p:txBody>
          <a:bodyPr horzOverflow="overflow" wrap="square" lIns="0" tIns="0" rIns="0" bIns="0">
            <a:spAutoFit/>
          </a:bodyPr>
          <a:lstStyle/>
          <a:p>
            <a:pPr algn="l"/>
            <a:r>
              <a:rPr lang="en-GB" sz="1467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68620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8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2AA5-91F8-505A-A1AC-FE8DA71E3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7435" y="2084851"/>
            <a:ext cx="9889099" cy="2208245"/>
          </a:xfrm>
        </p:spPr>
        <p:txBody>
          <a:bodyPr/>
          <a:lstStyle/>
          <a:p>
            <a:r>
              <a:rPr lang="en-GB" b="1" dirty="0">
                <a:latin typeface="+mn-lt"/>
              </a:rPr>
              <a:t>High-volume consumer claims: </a:t>
            </a:r>
            <a:br>
              <a:rPr lang="en-GB" b="1" dirty="0">
                <a:latin typeface="+mn-lt"/>
              </a:rPr>
            </a:br>
            <a:r>
              <a:rPr lang="en-GB" b="1" dirty="0">
                <a:latin typeface="+mn-lt"/>
              </a:rPr>
              <a:t>Join the discussion</a:t>
            </a:r>
            <a:br>
              <a:rPr lang="en-GB" dirty="0">
                <a:latin typeface="+mn-lt"/>
              </a:rPr>
            </a:br>
            <a:endParaRPr lang="en-GB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896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C74924-72DD-65F5-3309-8BBA79A7B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280160"/>
            <a:ext cx="11809312" cy="50090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b="1" dirty="0">
                <a:ea typeface="ＭＳ Ｐゴシック"/>
              </a:rPr>
              <a:t>What is a high-volume consumer claim?</a:t>
            </a:r>
          </a:p>
          <a:p>
            <a:pPr marL="342265" indent="-342265">
              <a:lnSpc>
                <a:spcPct val="110000"/>
              </a:lnSpc>
            </a:pPr>
            <a:endParaRPr lang="en-GB" dirty="0">
              <a:ea typeface="ＭＳ Ｐゴシック"/>
            </a:endParaRPr>
          </a:p>
          <a:p>
            <a:pPr marL="342265" indent="-342265">
              <a:lnSpc>
                <a:spcPct val="110000"/>
              </a:lnSpc>
            </a:pPr>
            <a:r>
              <a:rPr lang="en-GB" sz="2400" dirty="0">
                <a:ea typeface="ＭＳ Ｐゴシック"/>
              </a:rPr>
              <a:t>Where large numbers of consumers file claims against the same organisation, or in relation to the same issue</a:t>
            </a:r>
            <a:endParaRPr lang="en-GB" sz="2400" dirty="0"/>
          </a:p>
          <a:p>
            <a:pPr marL="0" indent="0">
              <a:lnSpc>
                <a:spcPct val="110000"/>
              </a:lnSpc>
              <a:buNone/>
            </a:pPr>
            <a:endParaRPr lang="en-GB" sz="2400" dirty="0"/>
          </a:p>
          <a:p>
            <a:pPr marL="342265" indent="-342265">
              <a:lnSpc>
                <a:spcPct val="110000"/>
              </a:lnSpc>
            </a:pPr>
            <a:r>
              <a:rPr lang="en-GB" sz="2400" dirty="0">
                <a:ea typeface="ＭＳ Ｐゴシック"/>
              </a:rPr>
              <a:t>Examples include: housing disrepair, data breaches, flight delays, diesel car emissions, motor finance commission and other financial services</a:t>
            </a:r>
          </a:p>
          <a:p>
            <a:pPr marL="342265" indent="-342265">
              <a:lnSpc>
                <a:spcPct val="110000"/>
              </a:lnSpc>
            </a:pPr>
            <a:endParaRPr lang="en-GB" sz="2400" dirty="0"/>
          </a:p>
          <a:p>
            <a:pPr marL="342265" indent="-342265">
              <a:lnSpc>
                <a:spcPct val="110000"/>
              </a:lnSpc>
            </a:pPr>
            <a:r>
              <a:rPr lang="en-GB" sz="2400" dirty="0">
                <a:ea typeface="ＭＳ Ｐゴシック"/>
              </a:rPr>
              <a:t>Can be a good route for consumers to enforce their rights</a:t>
            </a:r>
          </a:p>
          <a:p>
            <a:pPr marL="342265" indent="-342265"/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7A4DFC-AD54-E7EC-984A-62E8404C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High-volume consumer claims</a:t>
            </a:r>
          </a:p>
        </p:txBody>
      </p:sp>
    </p:spTree>
    <p:extLst>
      <p:ext uri="{BB962C8B-B14F-4D97-AF65-F5344CB8AC3E}">
        <p14:creationId xmlns:p14="http://schemas.microsoft.com/office/powerpoint/2010/main" val="410597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68518-2748-63D4-E7FC-9FA98B389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2EB72F-4963-DD42-E03F-F16F753A0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280160"/>
            <a:ext cx="11809312" cy="50090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Clear evidence of consumer harm &amp; detriment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76 live investigations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Range of issues and concerns emerging from our investigations and thematic review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endParaRPr lang="en-GB" dirty="0"/>
          </a:p>
          <a:p>
            <a:pPr>
              <a:spcBef>
                <a:spcPts val="0"/>
              </a:spcBef>
              <a:spcAft>
                <a:spcPts val="3000"/>
              </a:spcAft>
            </a:pP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148256-B254-D22D-EF49-6CD3B824A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Consumers are facing harm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361C64-D16C-B303-D298-3FDCAFEE8501}"/>
              </a:ext>
            </a:extLst>
          </p:cNvPr>
          <p:cNvSpPr/>
          <p:nvPr/>
        </p:nvSpPr>
        <p:spPr bwMode="auto">
          <a:xfrm>
            <a:off x="382688" y="5281197"/>
            <a:ext cx="11402912" cy="1008001"/>
          </a:xfrm>
          <a:prstGeom prst="rect">
            <a:avLst/>
          </a:prstGeom>
          <a:solidFill>
            <a:srgbClr val="B1003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 defTabSz="1219170" fontAlgn="base">
              <a:spcBef>
                <a:spcPts val="1600"/>
              </a:spcBef>
              <a:spcAft>
                <a:spcPct val="0"/>
              </a:spcAft>
            </a:pPr>
            <a:r>
              <a:rPr lang="en-GB" sz="3733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Wide-ranging issues and concerns</a:t>
            </a:r>
            <a:endParaRPr lang="en-GB" sz="37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857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9661D-1B6E-F321-1090-42DA48047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2A0146-2780-EA53-EAA7-282029D85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280160"/>
            <a:ext cx="11809312" cy="50090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Ongoing investigations and enforcement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700+ firms asked to complete mandatory compliance declaration on claims work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Range of dedicated guidance issued to firms &amp; public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Further materials to follow</a:t>
            </a:r>
          </a:p>
          <a:p>
            <a:pPr>
              <a:spcBef>
                <a:spcPts val="0"/>
              </a:spcBef>
              <a:spcAft>
                <a:spcPts val="3000"/>
              </a:spcAft>
            </a:pPr>
            <a:r>
              <a:rPr lang="en-GB" dirty="0"/>
              <a:t>Working closely with others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C82764-E027-C73D-C427-684940E4B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we’re doing</a:t>
            </a:r>
          </a:p>
        </p:txBody>
      </p:sp>
    </p:spTree>
    <p:extLst>
      <p:ext uri="{BB962C8B-B14F-4D97-AF65-F5344CB8AC3E}">
        <p14:creationId xmlns:p14="http://schemas.microsoft.com/office/powerpoint/2010/main" val="132793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0D43FF1-E2F3-0913-1772-3C57D4F27591}"/>
              </a:ext>
            </a:extLst>
          </p:cNvPr>
          <p:cNvSpPr txBox="1"/>
          <p:nvPr/>
        </p:nvSpPr>
        <p:spPr>
          <a:xfrm>
            <a:off x="91440" y="1162756"/>
            <a:ext cx="11999999" cy="47413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44000" tIns="144000" rIns="72000" bIns="72000" rtlCol="0" anchor="t" anchorCtr="0">
            <a:noAutofit/>
          </a:bodyPr>
          <a:lstStyle/>
          <a:p>
            <a:pPr defTabSz="914377"/>
            <a:r>
              <a:rPr lang="en-GB" sz="2400" b="1">
                <a:latin typeface="Arial"/>
                <a:ea typeface="ＭＳ Ｐゴシック" pitchFamily="34" charset="-128"/>
              </a:rPr>
              <a:t>Call for input on five key challenges: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6BFE58-2320-EB84-2243-CD0ED5F1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l"/>
            <a:r>
              <a:rPr lang="en-GB">
                <a:solidFill>
                  <a:schemeClr val="bg1"/>
                </a:solidFill>
              </a:rPr>
              <a:t>Discussion paper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76638-6059-89C3-BC2E-0E4F7E61E423}"/>
              </a:ext>
            </a:extLst>
          </p:cNvPr>
          <p:cNvSpPr/>
          <p:nvPr/>
        </p:nvSpPr>
        <p:spPr bwMode="auto">
          <a:xfrm>
            <a:off x="2586777" y="1848944"/>
            <a:ext cx="2232000" cy="3770488"/>
          </a:xfrm>
          <a:prstGeom prst="rect">
            <a:avLst/>
          </a:prstGeom>
          <a:solidFill>
            <a:srgbClr val="ADCB5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000" tIns="48000" rIns="48000" bIns="4800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Managing risks around third-party litigation funding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007D3F-F09E-7A9F-0FD2-C55B54E4BE66}"/>
              </a:ext>
            </a:extLst>
          </p:cNvPr>
          <p:cNvSpPr/>
          <p:nvPr/>
        </p:nvSpPr>
        <p:spPr bwMode="auto">
          <a:xfrm>
            <a:off x="192001" y="1840090"/>
            <a:ext cx="2232000" cy="3770488"/>
          </a:xfrm>
          <a:prstGeom prst="rect">
            <a:avLst/>
          </a:prstGeom>
          <a:solidFill>
            <a:srgbClr val="7E388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000" tIns="48000" rIns="48000" bIns="4800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Improving transparency and clarity for consumers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26C95F-3109-2BCB-D765-AA00AD60917F}"/>
              </a:ext>
            </a:extLst>
          </p:cNvPr>
          <p:cNvSpPr/>
          <p:nvPr/>
        </p:nvSpPr>
        <p:spPr bwMode="auto">
          <a:xfrm>
            <a:off x="4974283" y="1848944"/>
            <a:ext cx="2232000" cy="3770488"/>
          </a:xfrm>
          <a:prstGeom prst="rect">
            <a:avLst/>
          </a:prstGeom>
          <a:solidFill>
            <a:srgbClr val="008FC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000" tIns="48000" rIns="48000" bIns="4800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Making sure after-the-event (ATE) insurance meets consumers’ needs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5A9535-B72A-7721-7DDA-AFCF6D0B6ACB}"/>
              </a:ext>
            </a:extLst>
          </p:cNvPr>
          <p:cNvSpPr/>
          <p:nvPr/>
        </p:nvSpPr>
        <p:spPr bwMode="auto">
          <a:xfrm>
            <a:off x="7348967" y="1848944"/>
            <a:ext cx="2232000" cy="3770488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000" tIns="48000" rIns="48000" bIns="4800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Regulating a changing market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D07558-D7E4-F48F-686E-8C9EB11539AA}"/>
              </a:ext>
            </a:extLst>
          </p:cNvPr>
          <p:cNvSpPr/>
          <p:nvPr/>
        </p:nvSpPr>
        <p:spPr bwMode="auto">
          <a:xfrm>
            <a:off x="9713491" y="1840090"/>
            <a:ext cx="2232000" cy="37704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8000" tIns="48000" rIns="48000" bIns="4800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609585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21917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828754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438339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3047924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3657509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4267093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4876678" algn="l" defTabSz="121917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Delivering wider system improvements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158FAA-4E52-1B6B-E3D9-3D6FFFE7933A}"/>
              </a:ext>
            </a:extLst>
          </p:cNvPr>
          <p:cNvSpPr txBox="1"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44000" tIns="72000" rIns="72000" bIns="72000" rtlCol="0" anchor="ctr" anchorCtr="0">
            <a:noAutofit/>
          </a:bodyPr>
          <a:lstStyle/>
          <a:p>
            <a:pPr algn="ctr" defTabSz="914377"/>
            <a:r>
              <a:rPr lang="en-GB" sz="2400" b="1">
                <a:latin typeface="Arial"/>
                <a:ea typeface="ＭＳ Ｐゴシック" pitchFamily="34" charset="-128"/>
              </a:rPr>
              <a:t>Open for feedback until 14 November 2025</a:t>
            </a:r>
          </a:p>
        </p:txBody>
      </p:sp>
      <p:pic>
        <p:nvPicPr>
          <p:cNvPr id="32" name="Graphic 31" descr="Badge 1 with solid fill">
            <a:extLst>
              <a:ext uri="{FF2B5EF4-FFF2-40B4-BE49-F238E27FC236}">
                <a16:creationId xmlns:a16="http://schemas.microsoft.com/office/drawing/2014/main" id="{28B099D5-551A-C306-5F5E-A350358EAA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0801" y="2008974"/>
            <a:ext cx="914400" cy="914400"/>
          </a:xfrm>
          <a:prstGeom prst="rect">
            <a:avLst/>
          </a:prstGeom>
        </p:spPr>
      </p:pic>
      <p:pic>
        <p:nvPicPr>
          <p:cNvPr id="34" name="Graphic 33" descr="Badge with solid fill">
            <a:extLst>
              <a:ext uri="{FF2B5EF4-FFF2-40B4-BE49-F238E27FC236}">
                <a16:creationId xmlns:a16="http://schemas.microsoft.com/office/drawing/2014/main" id="{CEC5F6AA-3923-1679-7D40-9A85A371E7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22037" y="2008974"/>
            <a:ext cx="914400" cy="914400"/>
          </a:xfrm>
          <a:prstGeom prst="rect">
            <a:avLst/>
          </a:prstGeom>
        </p:spPr>
      </p:pic>
      <p:pic>
        <p:nvPicPr>
          <p:cNvPr id="36" name="Graphic 35" descr="Badge 3 with solid fill">
            <a:extLst>
              <a:ext uri="{FF2B5EF4-FFF2-40B4-BE49-F238E27FC236}">
                <a16:creationId xmlns:a16="http://schemas.microsoft.com/office/drawing/2014/main" id="{38D31E67-4BE0-2F34-994D-BEAD051F7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94651" y="2008974"/>
            <a:ext cx="914400" cy="914400"/>
          </a:xfrm>
          <a:prstGeom prst="rect">
            <a:avLst/>
          </a:prstGeom>
        </p:spPr>
      </p:pic>
      <p:pic>
        <p:nvPicPr>
          <p:cNvPr id="38" name="Graphic 37" descr="Badge 4 with solid fill">
            <a:extLst>
              <a:ext uri="{FF2B5EF4-FFF2-40B4-BE49-F238E27FC236}">
                <a16:creationId xmlns:a16="http://schemas.microsoft.com/office/drawing/2014/main" id="{9C2C2CE3-5B5A-3857-17A0-135648DF9B6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02687" y="2008974"/>
            <a:ext cx="914400" cy="914400"/>
          </a:xfrm>
          <a:prstGeom prst="rect">
            <a:avLst/>
          </a:prstGeom>
        </p:spPr>
      </p:pic>
      <p:pic>
        <p:nvPicPr>
          <p:cNvPr id="40" name="Graphic 39" descr="Badge 5 with solid fill">
            <a:extLst>
              <a:ext uri="{FF2B5EF4-FFF2-40B4-BE49-F238E27FC236}">
                <a16:creationId xmlns:a16="http://schemas.microsoft.com/office/drawing/2014/main" id="{1336F5FB-8742-7EE4-6F06-06D6631C32A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69357" y="20089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0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7" grpId="0" animBg="1"/>
      <p:bldP spid="3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2BA3F-2185-BE81-46F6-D0EA7100B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90AD41C-C6A5-3081-B659-B87B948F7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08000"/>
            <a:ext cx="11809312" cy="528119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endParaRPr lang="en-GB" sz="2800" b="1" dirty="0">
              <a:ea typeface="ＭＳ Ｐゴシック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800" b="1" dirty="0">
                <a:ea typeface="ＭＳ Ｐゴシック"/>
              </a:rPr>
              <a:t>Challenge 1: Improving transparency and clarity for consumers</a:t>
            </a:r>
            <a:endParaRPr lang="en-GB" dirty="0"/>
          </a:p>
          <a:p>
            <a:pPr marL="342265" indent="-342265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</a:pPr>
            <a:r>
              <a:rPr lang="en-GB" sz="2800" dirty="0">
                <a:ea typeface="ＭＳ Ｐゴシック"/>
              </a:rPr>
              <a:t>Making information clearer, better explaining to consumers what they are signing up to, and making sure they are aware of the risks involved</a:t>
            </a:r>
          </a:p>
          <a:p>
            <a:pPr marL="342265" lvl="0" indent="-342265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</a:pPr>
            <a:r>
              <a:rPr lang="en-GB" sz="2800" dirty="0"/>
              <a:t>Rethinking how and when the term </a:t>
            </a:r>
            <a:r>
              <a:rPr lang="en-GB" sz="2800" b="1" dirty="0"/>
              <a:t>‘no-win, no-fee’ </a:t>
            </a:r>
            <a:r>
              <a:rPr lang="en-GB" sz="2800" dirty="0"/>
              <a:t>is used?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CDCE8E-7A8F-8493-9D5E-C47D597BC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600" dirty="0">
                <a:ea typeface="ＭＳ Ｐゴシック"/>
              </a:rPr>
              <a:t>Discussion Paper - Challenges</a:t>
            </a:r>
          </a:p>
        </p:txBody>
      </p:sp>
    </p:spTree>
    <p:extLst>
      <p:ext uri="{BB962C8B-B14F-4D97-AF65-F5344CB8AC3E}">
        <p14:creationId xmlns:p14="http://schemas.microsoft.com/office/powerpoint/2010/main" val="385107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0E3B3-B3BD-B02D-D703-CC7A2F750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AB165B-FE3C-12A9-4681-009E06BAA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37571"/>
            <a:ext cx="11809312" cy="51488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800" b="1" dirty="0">
                <a:ea typeface="ＭＳ Ｐゴシック"/>
              </a:rPr>
              <a:t>Challenge 2: </a:t>
            </a:r>
            <a:r>
              <a:rPr lang="en-GB" sz="2800">
                <a:ea typeface="ＭＳ Ｐゴシック"/>
              </a:rPr>
              <a:t>Managing litigation funding risks</a:t>
            </a:r>
            <a:endParaRPr lang="en-US" sz="2800"/>
          </a:p>
          <a:p>
            <a:pPr marL="342265" indent="-342265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Font typeface="Arial"/>
              <a:buChar char="•"/>
            </a:pPr>
            <a:r>
              <a:rPr lang="en-GB" sz="2800" dirty="0">
                <a:ea typeface="ＭＳ Ｐゴシック"/>
              </a:rPr>
              <a:t>The litigation funding market is currently unregulated, with risks for firms and consumers</a:t>
            </a:r>
            <a:endParaRPr lang="en-GB" sz="2800"/>
          </a:p>
          <a:p>
            <a:pPr marL="342265" indent="-342265">
              <a:lnSpc>
                <a:spcPct val="110000"/>
              </a:lnSpc>
              <a:spcAft>
                <a:spcPts val="2400"/>
              </a:spcAft>
              <a:buFont typeface="Arial"/>
            </a:pPr>
            <a:r>
              <a:rPr lang="en-GB" sz="2800" dirty="0"/>
              <a:t>What information on funding needs to be shared with consumers?</a:t>
            </a:r>
            <a:endParaRPr lang="en-GB" sz="2800"/>
          </a:p>
          <a:p>
            <a:pPr marL="342265" indent="-342265">
              <a:lnSpc>
                <a:spcPct val="110000"/>
              </a:lnSpc>
              <a:spcAft>
                <a:spcPts val="2400"/>
              </a:spcAft>
              <a:buFont typeface="Arial"/>
            </a:pPr>
            <a:r>
              <a:rPr lang="en-GB" sz="2800" dirty="0">
                <a:ea typeface="ＭＳ Ｐゴシック"/>
              </a:rPr>
              <a:t>How to better manage risks associated with litigation funding and monitor financial stability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3BC397-9CD5-CBE2-D946-947B6A22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600">
                <a:ea typeface="ＭＳ Ｐゴシック"/>
                <a:cs typeface="Arial"/>
              </a:rPr>
              <a:t>Discussion Paper - Challenges</a:t>
            </a:r>
            <a:endParaRPr lang="en-GB" sz="2600">
              <a:solidFill>
                <a:srgbClr val="000000"/>
              </a:solidFill>
              <a:ea typeface="ＭＳ Ｐゴシック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6664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EB0BB-D8AD-3751-5562-1100991E7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C2C19C-7E3F-7062-3535-205B3EA59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037571"/>
            <a:ext cx="11809312" cy="51488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endParaRPr lang="en-GB" sz="2800" b="1" dirty="0">
              <a:ea typeface="ＭＳ Ｐゴシック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800" b="1" dirty="0">
                <a:ea typeface="ＭＳ Ｐゴシック"/>
              </a:rPr>
              <a:t>Challenge 3:</a:t>
            </a:r>
            <a:r>
              <a:rPr lang="en-GB" sz="2800" dirty="0">
                <a:ea typeface="ＭＳ Ｐゴシック"/>
              </a:rPr>
              <a:t> Does the way</a:t>
            </a:r>
            <a:r>
              <a:rPr lang="en-GB" sz="2800" dirty="0">
                <a:ea typeface="ＭＳ Ｐゴシック"/>
                <a:cs typeface="Arial"/>
              </a:rPr>
              <a:t> the ATE (after-the-event) insurance market works protect customers and meet their needs?</a:t>
            </a:r>
            <a:endParaRPr lang="en-GB" sz="2800" dirty="0">
              <a:cs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800" b="1" dirty="0">
                <a:ea typeface="ＭＳ Ｐゴシック"/>
                <a:cs typeface="Arial"/>
              </a:rPr>
              <a:t>Challenge 4:</a:t>
            </a:r>
            <a:r>
              <a:rPr lang="en-GB" sz="2800" dirty="0">
                <a:ea typeface="ＭＳ Ｐゴシック"/>
                <a:cs typeface="Arial"/>
              </a:rPr>
              <a:t> Is poor compliance with our standards and regulations leading to consumer harm, and what could be done about this?</a:t>
            </a:r>
            <a:endParaRPr lang="en-GB" sz="28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GB" sz="2800" b="1" dirty="0">
                <a:ea typeface="ＭＳ Ｐゴシック"/>
                <a:cs typeface="Arial"/>
              </a:rPr>
              <a:t>Challenge 5:</a:t>
            </a:r>
            <a:r>
              <a:rPr lang="en-GB" sz="2800" dirty="0">
                <a:ea typeface="ＭＳ Ｐゴシック"/>
                <a:cs typeface="Arial"/>
              </a:rPr>
              <a:t> Could consumer interests be better protected by the wider system, including areas beyond our remit?</a:t>
            </a:r>
          </a:p>
          <a:p>
            <a:pPr marL="342265" indent="-342265">
              <a:buNone/>
            </a:pPr>
            <a:endParaRPr lang="en-GB" sz="2800" dirty="0">
              <a:ea typeface="ＭＳ Ｐゴシック"/>
              <a:cs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endParaRPr lang="en-GB" sz="2800" dirty="0">
              <a:ea typeface="ＭＳ Ｐゴシック"/>
              <a:cs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endParaRPr lang="en-GB" sz="2800" dirty="0">
              <a:ea typeface="ＭＳ Ｐゴシック"/>
              <a:cs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0"/>
              </a:spcAft>
              <a:buNone/>
            </a:pPr>
            <a:endParaRPr lang="en-GB" sz="2800" dirty="0">
              <a:ea typeface="ＭＳ Ｐゴシック"/>
              <a:cs typeface="Arial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39A9FAD-BC32-507A-E6B0-2472013E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600">
                <a:ea typeface="ＭＳ Ｐゴシック"/>
                <a:cs typeface="Arial"/>
              </a:rPr>
              <a:t>Discussion Paper - Challenges</a:t>
            </a:r>
            <a:endParaRPr lang="en-GB" sz="2600">
              <a:solidFill>
                <a:srgbClr val="000000"/>
              </a:solidFill>
              <a:ea typeface="ＭＳ Ｐゴシック"/>
              <a:cs typeface="Arial"/>
            </a:endParaRPr>
          </a:p>
          <a:p>
            <a:endParaRPr lang="en-GB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8041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91344" y="1175657"/>
            <a:ext cx="11809312" cy="5113541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en-US">
                <a:ea typeface="ＭＳ Ｐゴシック" pitchFamily="34" charset="-128"/>
              </a:rPr>
              <a:t>The high-volume consumer claims discussion paper is open until </a:t>
            </a:r>
            <a:r>
              <a:rPr lang="en-US" b="1">
                <a:ea typeface="ＭＳ Ｐゴシック" pitchFamily="34" charset="-128"/>
              </a:rPr>
              <a:t>14 November 2025</a:t>
            </a:r>
          </a:p>
          <a:p>
            <a:pPr>
              <a:spcBef>
                <a:spcPts val="1600"/>
              </a:spcBef>
            </a:pPr>
            <a:r>
              <a:rPr lang="en-US">
                <a:ea typeface="ＭＳ Ｐゴシック" pitchFamily="34" charset="-128"/>
              </a:rPr>
              <a:t>Events throughout the consultation period, including:</a:t>
            </a:r>
          </a:p>
          <a:p>
            <a:pPr lvl="1">
              <a:spcBef>
                <a:spcPts val="1600"/>
              </a:spcBef>
            </a:pPr>
            <a:r>
              <a:rPr lang="en-US">
                <a:ea typeface="ＭＳ Ｐゴシック" pitchFamily="34" charset="-128"/>
              </a:rPr>
              <a:t>Two roundtables for the profession: 7 October and 6 November</a:t>
            </a:r>
          </a:p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Join the discussion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2391E1-5037-125F-C938-3DFD100370FB}"/>
              </a:ext>
            </a:extLst>
          </p:cNvPr>
          <p:cNvSpPr/>
          <p:nvPr/>
        </p:nvSpPr>
        <p:spPr bwMode="auto">
          <a:xfrm>
            <a:off x="695728" y="3973163"/>
            <a:ext cx="10465163" cy="1988840"/>
          </a:xfrm>
          <a:prstGeom prst="rect">
            <a:avLst/>
          </a:prstGeom>
          <a:solidFill>
            <a:srgbClr val="B1003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 defTabSz="1219170" fontAlgn="base">
              <a:spcBef>
                <a:spcPts val="1600"/>
              </a:spcBef>
              <a:spcAft>
                <a:spcPct val="0"/>
              </a:spcAft>
            </a:pPr>
            <a:r>
              <a:rPr lang="en-GB" sz="3733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sra.org.uk/discussion-</a:t>
            </a:r>
            <a:r>
              <a:rPr lang="en-GB" sz="3733" err="1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hvcc</a:t>
            </a:r>
            <a:endParaRPr lang="en-GB" sz="3733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  <a:p>
            <a:pPr algn="ctr" defTabSz="1219170" fontAlgn="base">
              <a:spcBef>
                <a:spcPts val="1600"/>
              </a:spcBef>
              <a:spcAft>
                <a:spcPct val="0"/>
              </a:spcAft>
            </a:pPr>
            <a:r>
              <a:rPr lang="en-GB" sz="3733">
                <a:solidFill>
                  <a:srgbClr val="FFFFFF"/>
                </a:solidFill>
                <a:latin typeface="Arial" charset="0"/>
                <a:ea typeface="ＭＳ Ｐゴシック" pitchFamily="34" charset="-128"/>
              </a:rPr>
              <a:t>jointhediscussion@sra.org.uk</a:t>
            </a:r>
            <a:endParaRPr lang="en-GB" sz="37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SRA palette">
      <a:dk1>
        <a:sysClr val="windowText" lastClr="000000"/>
      </a:dk1>
      <a:lt1>
        <a:sysClr val="window" lastClr="FFFFFF"/>
      </a:lt1>
      <a:dk2>
        <a:srgbClr val="787878"/>
      </a:dk2>
      <a:lt2>
        <a:srgbClr val="E7E6E6"/>
      </a:lt2>
      <a:accent1>
        <a:srgbClr val="008FC1"/>
      </a:accent1>
      <a:accent2>
        <a:srgbClr val="F8B322"/>
      </a:accent2>
      <a:accent3>
        <a:srgbClr val="ADCB57"/>
      </a:accent3>
      <a:accent4>
        <a:srgbClr val="7E388A"/>
      </a:accent4>
      <a:accent5>
        <a:srgbClr val="B10035"/>
      </a:accent5>
      <a:accent6>
        <a:srgbClr val="747474"/>
      </a:accent6>
      <a:hlink>
        <a:srgbClr val="0563C1"/>
      </a:hlink>
      <a:folHlink>
        <a:srgbClr val="954F7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6324241-572E-415B-9AB7-2E460DB26ADD}" vid="{5CADC050-99BA-4224-B269-06E1C096CAE2}"/>
    </a:ext>
  </a:ext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3FFA2C7F-83D0-40C6-A5BB-13E7A21FB118}" vid="{18DC078C-FCAF-4458-A6E5-E8AA0338CCE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01F446B44D7B4F8D2F006D9617F50E" ma:contentTypeVersion="11" ma:contentTypeDescription="Create a new document." ma:contentTypeScope="" ma:versionID="9fd26ec1e5ca222927eaafc4d7f97207">
  <xsd:schema xmlns:xsd="http://www.w3.org/2001/XMLSchema" xmlns:xs="http://www.w3.org/2001/XMLSchema" xmlns:p="http://schemas.microsoft.com/office/2006/metadata/properties" xmlns:ns2="65bb48db-db3f-412e-bb11-fac019dfffd8" xmlns:ns3="1ee5126d-29ec-4164-abe7-46fa750f8ed4" targetNamespace="http://schemas.microsoft.com/office/2006/metadata/properties" ma:root="true" ma:fieldsID="ae0cf30a4d7fe87f3aac0815132ea230" ns2:_="" ns3:_="">
    <xsd:import namespace="65bb48db-db3f-412e-bb11-fac019dfffd8"/>
    <xsd:import namespace="1ee5126d-29ec-4164-abe7-46fa750f8e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bb48db-db3f-412e-bb11-fac019dff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e5126d-29ec-4164-abe7-46fa750f8ed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38a7a3-3a3a-4b0e-b76a-1b13e16b0b55}" ma:internalName="TaxCatchAll" ma:showField="CatchAllData" ma:web="1ee5126d-29ec-4164-abe7-46fa750f8e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5bb48db-db3f-412e-bb11-fac019dfffd8">
      <Terms xmlns="http://schemas.microsoft.com/office/infopath/2007/PartnerControls"/>
    </lcf76f155ced4ddcb4097134ff3c332f>
    <TaxCatchAll xmlns="1ee5126d-29ec-4164-abe7-46fa750f8ed4" xsi:nil="true"/>
  </documentManagement>
</p:properties>
</file>

<file path=customXml/itemProps1.xml><?xml version="1.0" encoding="utf-8"?>
<ds:datastoreItem xmlns:ds="http://schemas.openxmlformats.org/officeDocument/2006/customXml" ds:itemID="{4F05BF06-D0D2-4009-9DFC-017E7ADC4DB1}">
  <ds:schemaRefs>
    <ds:schemaRef ds:uri="1ee5126d-29ec-4164-abe7-46fa750f8ed4"/>
    <ds:schemaRef ds:uri="65bb48db-db3f-412e-bb11-fac019dfffd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A70280-39C6-4B5F-AA64-0E7AA33A82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50A185-9C7F-4DBC-A023-C4D489C181EF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1ee5126d-29ec-4164-abe7-46fa750f8ed4"/>
    <ds:schemaRef ds:uri="65bb48db-db3f-412e-bb11-fac019dfffd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79</TotalTime>
  <Words>441</Words>
  <Application>Microsoft Office PowerPoint</Application>
  <PresentationFormat>Widescreen</PresentationFormat>
  <Paragraphs>86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Aptos</vt:lpstr>
      <vt:lpstr>Arial</vt:lpstr>
      <vt:lpstr>1_Default Design</vt:lpstr>
      <vt:lpstr>Default Design</vt:lpstr>
      <vt:lpstr>High-volume consumer claims:  Join the discussion </vt:lpstr>
      <vt:lpstr>High-volume consumer claims</vt:lpstr>
      <vt:lpstr>Consumers are facing harm</vt:lpstr>
      <vt:lpstr>What we’re doing</vt:lpstr>
      <vt:lpstr>Discussion paper</vt:lpstr>
      <vt:lpstr>Discussion Paper - Challenges</vt:lpstr>
      <vt:lpstr>Discussion Paper - Challenges </vt:lpstr>
      <vt:lpstr>Discussion Paper - Challenges </vt:lpstr>
      <vt:lpstr>Join the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High-volume consumer claims: Join the discussion</dc:title>
  <dc:creator>Solicitors Regulation Authority (SRA)</dc:creator>
  <cp:lastModifiedBy>Matthew Maidment</cp:lastModifiedBy>
  <cp:revision>105</cp:revision>
  <dcterms:created xsi:type="dcterms:W3CDTF">2025-06-20T14:53:13Z</dcterms:created>
  <dcterms:modified xsi:type="dcterms:W3CDTF">2025-10-02T11:10:42Z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2025-01-21T15:07:06Z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380411bd-cf4b-40a1-b527-18ba0a1619c9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Default Design:4</vt:lpwstr>
  </property>
  <property fmtid="{D5CDD505-2E9C-101B-9397-08002B2CF9AE}" pid="10" name="ClassificationContentMarkingHeaderText">
    <vt:lpwstr>Sensitivity: General</vt:lpwstr>
  </property>
  <property fmtid="{D5CDD505-2E9C-101B-9397-08002B2CF9AE}" pid="11" name="MediaServiceImageTags">
    <vt:lpwstr/>
  </property>
  <property fmtid="{D5CDD505-2E9C-101B-9397-08002B2CF9AE}" pid="12" name="ContentTypeId">
    <vt:lpwstr>0x0101003601F446B44D7B4F8D2F006D9617F50E</vt:lpwstr>
  </property>
</Properties>
</file>