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</p:sldMasterIdLst>
  <p:notesMasterIdLst>
    <p:notesMasterId r:id="rId16"/>
  </p:notesMasterIdLst>
  <p:handoutMasterIdLst>
    <p:handoutMasterId r:id="rId17"/>
  </p:handoutMasterIdLst>
  <p:sldIdLst>
    <p:sldId id="264" r:id="rId3"/>
    <p:sldId id="266" r:id="rId4"/>
    <p:sldId id="269" r:id="rId5"/>
    <p:sldId id="260" r:id="rId6"/>
    <p:sldId id="270" r:id="rId7"/>
    <p:sldId id="278" r:id="rId8"/>
    <p:sldId id="256" r:id="rId9"/>
    <p:sldId id="258" r:id="rId10"/>
    <p:sldId id="279" r:id="rId11"/>
    <p:sldId id="280" r:id="rId12"/>
    <p:sldId id="281" r:id="rId13"/>
    <p:sldId id="282" r:id="rId14"/>
    <p:sldId id="268" r:id="rId15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794" autoAdjust="0"/>
  </p:normalViewPr>
  <p:slideViewPr>
    <p:cSldViewPr>
      <p:cViewPr varScale="1">
        <p:scale>
          <a:sx n="64" d="100"/>
          <a:sy n="64" d="100"/>
        </p:scale>
        <p:origin x="2002" y="53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5C99B-2F3B-4E8A-9D34-F0B3E0BD4988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E2CAF-41EE-4E18-8571-119BDC7DA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61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42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788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39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727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43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251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25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825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904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942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13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367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1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FB504-B066-0605-D252-217E5776B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BC029-A341-E889-0142-B69400E39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09FF9-D615-AFA6-BE5F-F81B91D3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92EE-DD58-E3D8-9134-382A058D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80BBC-F1A1-0235-7356-C873D044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11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F8C34-1079-C684-0CCF-F71C7665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AE55B-10B9-C156-1AB8-0D8F8F5EE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1D855-853D-A8C6-59FD-3BF09629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8AA2-7DE4-B05C-2F3D-780BEFF1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F2C40-2E09-19E9-42A7-3FD9744E4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81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8E59-30CA-E8D8-5202-98D88F0E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95CBF-D53E-5FD3-3E33-EF544951D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31533-869C-39C1-FF12-DF3611F39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BB4AB-DBD3-E412-ADF5-71ECF0487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B4240-8D0E-933C-81F2-C1703732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6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5B6F3-A984-9A4A-661B-F638366B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99BC7-C9D5-AB07-5353-A21E83193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C454F-66EB-C842-4454-49F058F18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BA8D6-9561-D981-D469-94412EEB0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30995-FB96-D981-E1BF-467AB21A0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77EF5-516B-ADC6-EEDD-F2EE6494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93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41774-BC5F-22A0-94D4-C86910511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91A21-8352-964C-39BB-57F99A626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8016A-667C-4865-1E8D-32D4D7DD4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0E8F0-E1A8-0B27-E029-8EC17FAEB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F68871-BA52-3FFD-6757-2BD7B7C36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81169F-9CD3-EE6D-07E4-754E343C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BC7AF-9610-6E04-3032-02A6F31A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170FE3-207B-8882-D091-7F882286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139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E96A-C4C4-677A-AC2B-CF09342F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8C196E-ABEB-5FF9-3632-7A500D5FA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9D55D-FD50-8964-AABF-D6331DDF6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E293A-4EAA-5CB2-EE62-C5612CE2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979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1E3033-2F44-D25D-C323-A1D000A9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5C5B37-9AE0-0096-3FE1-A37FD9E93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C1920-6737-2490-A5FD-8A8BA787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880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76BEF-6DFC-958E-519B-59674E03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8360B-3D3D-2D86-78CB-10DDD3F75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D5B99-B251-996A-44BD-1271A0844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4FBC4-31F2-C927-C072-BE654974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6ECCA-1D82-6395-7C0E-147BF6B2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109CF-6B12-12AE-12B5-F188BE25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14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32BF-794D-84E3-4663-E3D33A20A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320BFA-614D-7134-5885-814A6EC0C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4AE50-6B01-6A93-AAB6-92F43D195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DC07D-C96B-9BCE-DA90-3E7D3448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6A4F2-4AA3-CCB8-288E-4E68489C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09FA5-B60A-9FAF-69D9-E624C04C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36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31A54-6999-EDB7-3B9D-880C1496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1FE7D-EC66-5BFA-3AD5-D05BA9265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B228-683A-9ADA-7B56-98CCAEC2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5EF2A-B597-6D38-6AEC-F14D6048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E7CF2-092D-1926-A7D0-B10FA818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54C9BC-E6C5-2FF7-6608-21E0D1FD6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108A8-3FF7-3420-068A-D4D5C3282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B76E6-11FF-DF7C-04D8-4C438F184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1955F-200C-C6C3-3DDD-C8A25531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BB619-72B1-DC3D-EEFA-44C99616D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4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835450-3348-3C1D-CE10-0FF48233534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3253F-A198-BF61-1679-587A8E54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EBCE0-5B9D-D415-1C61-8D1DB43FE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70399-C72C-CBB1-56F0-C0A320DDF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F1BC-6B86-4915-A78F-F7A071A80D10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5AD8D-C69B-D239-0CF6-3A404412C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0F53D-0505-5CD4-17D1-0B6BA7000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F6AC1-6F95-4A90-B9EB-2CFE484CA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1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31640" y="1268306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Client and matter risk assessments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643758"/>
            <a:ext cx="7920880" cy="1314450"/>
          </a:xfrm>
        </p:spPr>
        <p:txBody>
          <a:bodyPr/>
          <a:lstStyle/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Declan Brown, AML Regulatory Manager</a:t>
            </a:r>
          </a:p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Michelle Clement, AML Regulatory Manager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A white paper with black text&#10;&#10;Description automatically generated">
            <a:extLst>
              <a:ext uri="{FF2B5EF4-FFF2-40B4-BE49-F238E27FC236}">
                <a16:creationId xmlns:a16="http://schemas.microsoft.com/office/drawing/2014/main" id="{B6759E3F-FB26-1823-F7AD-92C108000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843978"/>
            <a:ext cx="8178799" cy="345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2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id="{21DC0C5C-50C7-7C8D-303E-9DD375659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474" y="1117257"/>
            <a:ext cx="4654322" cy="3110677"/>
          </a:xfrm>
          <a:prstGeom prst="rect">
            <a:avLst/>
          </a:prstGeom>
        </p:spPr>
      </p:pic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43A2F24F-C952-0387-E5B8-44789FF33C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353" y="1055906"/>
            <a:ext cx="3892171" cy="33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0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27101A9-E70F-462E-C61D-F4364EB54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01" y="482599"/>
            <a:ext cx="7737596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869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US" b="1" dirty="0"/>
              <a:t>Key takeaways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4"/>
          </p:nvPr>
        </p:nvSpPr>
        <p:spPr>
          <a:xfrm>
            <a:off x="539552" y="1491630"/>
            <a:ext cx="7704856" cy="2963466"/>
          </a:xfrm>
        </p:spPr>
        <p:txBody>
          <a:bodyPr wrap="square" anchor="t">
            <a:normAutofit fontScale="92500"/>
          </a:bodyPr>
          <a:lstStyle/>
          <a:p>
            <a:pPr eaLnBrk="1" hangingPunct="1"/>
            <a:r>
              <a:rPr lang="en-US" sz="2400" dirty="0">
                <a:ea typeface="ＭＳ Ｐゴシック" pitchFamily="34" charset="-128"/>
              </a:rPr>
              <a:t>Do it every client, for every matter in scope of the MLR</a:t>
            </a:r>
            <a:br>
              <a:rPr lang="en-US" sz="2400" dirty="0">
                <a:ea typeface="ＭＳ Ｐゴシック" pitchFamily="34" charset="-128"/>
              </a:rPr>
            </a:br>
            <a:endParaRPr lang="en-US" sz="2400" dirty="0">
              <a:ea typeface="ＭＳ Ｐゴシック" pitchFamily="34" charset="-128"/>
            </a:endParaRPr>
          </a:p>
          <a:p>
            <a:pPr eaLnBrk="1" hangingPunct="1"/>
            <a:r>
              <a:rPr lang="en-US" sz="2400" dirty="0">
                <a:ea typeface="ＭＳ Ｐゴシック" pitchFamily="34" charset="-128"/>
              </a:rPr>
              <a:t>Make sure the relevant people know how to access it</a:t>
            </a:r>
          </a:p>
          <a:p>
            <a:pPr eaLnBrk="1" hangingPunct="1"/>
            <a:endParaRPr lang="en-US" sz="2400" dirty="0">
              <a:ea typeface="ＭＳ Ｐゴシック" pitchFamily="34" charset="-128"/>
            </a:endParaRPr>
          </a:p>
          <a:p>
            <a:pPr eaLnBrk="1" hangingPunct="1"/>
            <a:r>
              <a:rPr lang="en-US" sz="2400" dirty="0">
                <a:ea typeface="ＭＳ Ｐゴシック" pitchFamily="34" charset="-128"/>
              </a:rPr>
              <a:t>Make sure the relevant people can read and understand it</a:t>
            </a:r>
            <a:br>
              <a:rPr lang="en-US" sz="2400" dirty="0">
                <a:ea typeface="ＭＳ Ｐゴシック" pitchFamily="34" charset="-128"/>
              </a:rPr>
            </a:br>
            <a:endParaRPr lang="en-US" sz="2400" dirty="0">
              <a:ea typeface="ＭＳ Ｐゴシック" pitchFamily="34" charset="-128"/>
            </a:endParaRPr>
          </a:p>
          <a:p>
            <a:pPr eaLnBrk="1" hangingPunct="1"/>
            <a:r>
              <a:rPr lang="en-US" sz="2400" dirty="0">
                <a:ea typeface="ＭＳ Ｐゴシック" pitchFamily="34" charset="-128"/>
              </a:rPr>
              <a:t>Write it down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5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329287" cy="857250"/>
          </a:xfrm>
        </p:spPr>
        <p:txBody>
          <a:bodyPr/>
          <a:lstStyle/>
          <a:p>
            <a:r>
              <a:rPr lang="en-GB" b="1" dirty="0"/>
              <a:t>Why is it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Regulatory requirement </a:t>
            </a:r>
            <a:endParaRPr lang="en-GB" sz="18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0" i="0" dirty="0">
                <a:solidFill>
                  <a:schemeClr val="tx1"/>
                </a:solidFill>
                <a:effectLst/>
              </a:rPr>
              <a:t> 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chemeClr val="tx1"/>
                </a:solidFill>
              </a:rPr>
              <a:t>Decide whether to accept instructions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chemeClr val="tx1"/>
                </a:solidFill>
              </a:rPr>
              <a:t>Decide level of client due diligence required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chemeClr val="tx1"/>
                </a:solidFill>
              </a:rPr>
              <a:t>Promote good business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chemeClr val="tx1"/>
                </a:solidFill>
              </a:rPr>
              <a:t>Financial sanctions risks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GB" sz="1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8829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11542-A377-4D5C-AF2D-141C4CB8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b="1" dirty="0"/>
              <a:t>Thematic review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884B4-8926-41F0-9E04-08DE30E01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68" y="1203599"/>
            <a:ext cx="6480720" cy="352839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endParaRPr lang="en-GB" sz="1800" dirty="0">
              <a:solidFill>
                <a:srgbClr val="21252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solidFill>
                  <a:srgbClr val="212529"/>
                </a:solidFill>
                <a:effectLst/>
                <a:ea typeface="Times New Roman" panose="02020603050405020304" pitchFamily="18" charset="0"/>
              </a:rPr>
              <a:t>94% of firms had a process</a:t>
            </a:r>
          </a:p>
          <a:p>
            <a:pPr marL="0" indent="0">
              <a:lnSpc>
                <a:spcPct val="90000"/>
              </a:lnSpc>
              <a:buNone/>
            </a:pPr>
            <a:endParaRPr lang="en-GB" sz="2400" dirty="0">
              <a:solidFill>
                <a:srgbClr val="212529"/>
              </a:solidFill>
              <a:effectLst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/>
              <a:t>Nearly half (47%) files didn’t have a client/matter risk assessment</a:t>
            </a:r>
          </a:p>
          <a:p>
            <a:pPr marL="0" indent="0">
              <a:lnSpc>
                <a:spcPct val="90000"/>
              </a:lnSpc>
              <a:buNone/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Outcomes </a:t>
            </a:r>
          </a:p>
          <a:p>
            <a:pPr>
              <a:lnSpc>
                <a:spcPct val="90000"/>
              </a:lnSpc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2917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What it isn’t!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</p:spPr>
        <p:txBody>
          <a:bodyPr/>
          <a:lstStyle/>
          <a:p>
            <a:pPr eaLnBrk="1" hangingPunct="1"/>
            <a:r>
              <a:rPr lang="en-GB" dirty="0"/>
              <a:t>E-verification system rating</a:t>
            </a:r>
            <a:br>
              <a:rPr lang="en-GB" dirty="0"/>
            </a:br>
            <a:endParaRPr lang="en-GB" dirty="0"/>
          </a:p>
          <a:p>
            <a:pPr eaLnBrk="1" hangingPunct="1"/>
            <a:r>
              <a:rPr lang="en-GB" dirty="0"/>
              <a:t>Business risk assessment</a:t>
            </a:r>
            <a:br>
              <a:rPr lang="en-GB" dirty="0"/>
            </a:br>
            <a:endParaRPr lang="en-GB" dirty="0"/>
          </a:p>
          <a:p>
            <a:pPr eaLnBrk="1" hangingPunct="1"/>
            <a:r>
              <a:rPr lang="en-GB" dirty="0"/>
              <a:t>‘red tape’ exercise</a:t>
            </a:r>
            <a:br>
              <a:rPr lang="en-GB" dirty="0"/>
            </a:br>
            <a:endParaRPr lang="en-GB" dirty="0"/>
          </a:p>
          <a:p>
            <a:pPr eaLnBrk="1" hangingPunct="1"/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CEC6-2BE0-2BBF-ABA8-FEB2FF703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Good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3F7CC-CDAA-4AEA-B633-382498880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Recording rationale </a:t>
            </a:r>
          </a:p>
          <a:p>
            <a:endParaRPr lang="en-GB" dirty="0"/>
          </a:p>
          <a:p>
            <a:r>
              <a:rPr lang="en-GB" dirty="0"/>
              <a:t>Tailored templates</a:t>
            </a:r>
          </a:p>
          <a:p>
            <a:endParaRPr lang="en-GB" dirty="0"/>
          </a:p>
          <a:p>
            <a:r>
              <a:rPr lang="en-GB" dirty="0"/>
              <a:t>Review at appropriate intervals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19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1451-9365-2E9C-EC6E-A168743C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SRA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AE757-D711-992D-937D-FB9397F27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ABC LLP is a law firm based in Bristol</a:t>
            </a:r>
            <a:br>
              <a:rPr lang="en-GB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Client based in Birmingham</a:t>
            </a:r>
            <a:b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£250,000 residential property purchase in Birmingham</a:t>
            </a:r>
            <a:b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£25,000 deposit from client, alongside £225,000 mortgage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67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B78F-699B-4C25-3BEB-D17DE317E6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E7FB2-A263-2DE8-F9E6-622A7BB28B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60F4BA14-43B8-D41E-8565-8A09A52125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3478"/>
            <a:ext cx="842493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7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A screenshot of a survey&#10;&#10;Description automatically generated">
            <a:extLst>
              <a:ext uri="{FF2B5EF4-FFF2-40B4-BE49-F238E27FC236}">
                <a16:creationId xmlns:a16="http://schemas.microsoft.com/office/drawing/2014/main" id="{31D0D3AA-202C-F04D-2198-91F03367FB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03992" y="1059583"/>
            <a:ext cx="4448251" cy="3384375"/>
          </a:xfrm>
          <a:prstGeom prst="rect">
            <a:avLst/>
          </a:prstGeom>
        </p:spPr>
      </p:pic>
      <p:pic>
        <p:nvPicPr>
          <p:cNvPr id="5" name="Content Placeholder 14" descr="A screenshot of a survey&#10;&#10;Description automatically generated">
            <a:extLst>
              <a:ext uri="{FF2B5EF4-FFF2-40B4-BE49-F238E27FC236}">
                <a16:creationId xmlns:a16="http://schemas.microsoft.com/office/drawing/2014/main" id="{F214DEEF-9048-6B7E-1A6D-174EE900706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68813" y="1059583"/>
            <a:ext cx="437119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0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id="{304B989A-CC09-EF23-986F-BE476B1EF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858" y="482599"/>
            <a:ext cx="6906282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536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183</Words>
  <Application>Microsoft Office PowerPoint</Application>
  <PresentationFormat>On-screen Show (16:9)</PresentationFormat>
  <Paragraphs>55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Default Design</vt:lpstr>
      <vt:lpstr>Office Theme</vt:lpstr>
      <vt:lpstr>Client and matter risk assessments</vt:lpstr>
      <vt:lpstr>Why is it important?</vt:lpstr>
      <vt:lpstr>Thematic review </vt:lpstr>
      <vt:lpstr>What it isn’t! </vt:lpstr>
      <vt:lpstr>Good Practice</vt:lpstr>
      <vt:lpstr>SRA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takeaways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Leahair</dc:creator>
  <cp:lastModifiedBy>Matthew Maidment</cp:lastModifiedBy>
  <cp:revision>60</cp:revision>
  <dcterms:created xsi:type="dcterms:W3CDTF">2002-05-21T16:15:24Z</dcterms:created>
  <dcterms:modified xsi:type="dcterms:W3CDTF">2024-02-12T12:45:00Z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2023-09-08T14:58:30Z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0061df95-1f11-4a7a-a591-c3c4864add13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Design:3</vt:lpwstr>
  </property>
  <property fmtid="{D5CDD505-2E9C-101B-9397-08002B2CF9AE}" pid="10" name="ClassificationContentMarkingHeaderText">
    <vt:lpwstr>Sensitivity: General</vt:lpwstr>
  </property>
</Properties>
</file>